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3"/>
  </p:notesMasterIdLst>
  <p:sldIdLst>
    <p:sldId id="256" r:id="rId2"/>
    <p:sldId id="264" r:id="rId3"/>
    <p:sldId id="257" r:id="rId4"/>
    <p:sldId id="260" r:id="rId5"/>
    <p:sldId id="261" r:id="rId6"/>
    <p:sldId id="262" r:id="rId7"/>
    <p:sldId id="265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0" r:id="rId21"/>
    <p:sldId id="282" r:id="rId22"/>
    <p:sldId id="283" r:id="rId23"/>
    <p:sldId id="284" r:id="rId24"/>
    <p:sldId id="285" r:id="rId25"/>
    <p:sldId id="278" r:id="rId26"/>
    <p:sldId id="281" r:id="rId27"/>
    <p:sldId id="286" r:id="rId28"/>
    <p:sldId id="287" r:id="rId29"/>
    <p:sldId id="288" r:id="rId30"/>
    <p:sldId id="289" r:id="rId31"/>
    <p:sldId id="291" r:id="rId32"/>
    <p:sldId id="290" r:id="rId33"/>
    <p:sldId id="293" r:id="rId34"/>
    <p:sldId id="294" r:id="rId35"/>
    <p:sldId id="292" r:id="rId36"/>
    <p:sldId id="295" r:id="rId37"/>
    <p:sldId id="296" r:id="rId38"/>
    <p:sldId id="297" r:id="rId39"/>
    <p:sldId id="298" r:id="rId40"/>
    <p:sldId id="299" r:id="rId41"/>
    <p:sldId id="307" r:id="rId42"/>
    <p:sldId id="303" r:id="rId43"/>
    <p:sldId id="300" r:id="rId44"/>
    <p:sldId id="301" r:id="rId45"/>
    <p:sldId id="302" r:id="rId46"/>
    <p:sldId id="304" r:id="rId47"/>
    <p:sldId id="306" r:id="rId48"/>
    <p:sldId id="308" r:id="rId49"/>
    <p:sldId id="305" r:id="rId50"/>
    <p:sldId id="310" r:id="rId51"/>
    <p:sldId id="309" r:id="rId52"/>
    <p:sldId id="313" r:id="rId53"/>
    <p:sldId id="312" r:id="rId54"/>
    <p:sldId id="311" r:id="rId55"/>
    <p:sldId id="314" r:id="rId56"/>
    <p:sldId id="315" r:id="rId57"/>
    <p:sldId id="316" r:id="rId58"/>
    <p:sldId id="319" r:id="rId59"/>
    <p:sldId id="317" r:id="rId60"/>
    <p:sldId id="258" r:id="rId61"/>
    <p:sldId id="259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mer Adeeb" initials="S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6951"/>
    <a:srgbClr val="FF9933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0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61044-2DB3-4984-942D-5C4BBDA2F477}" type="datetimeFigureOut">
              <a:rPr lang="en-CA" smtClean="0"/>
              <a:t>27/05/2014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B293E-5631-43FA-B162-4C919768B5B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3230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8AED1C-CD3B-4116-837F-E43D4764F14E}" type="datetime1">
              <a:rPr lang="en-CA" smtClean="0"/>
              <a:t>27/05/2014</a:t>
            </a:fld>
            <a:endParaRPr lang="en-CA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A77C28-6E10-4B2E-9D49-23F18611BF5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CA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800DA-3CFC-417B-9031-46F848328516}" type="datetime1">
              <a:rPr lang="en-CA" smtClean="0"/>
              <a:t>27/05/2014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C0C4E-677A-48D2-805E-E5048E988C99}" type="datetime1">
              <a:rPr lang="en-CA" smtClean="0"/>
              <a:t>27/05/2014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0A77C28-6E10-4B2E-9D49-23F18611BF5C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0105A-8ABA-4B47-90FF-4CD9DE5372BA}" type="datetime1">
              <a:rPr lang="en-CA" smtClean="0"/>
              <a:t>27/05/2014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‹#›</a:t>
            </a:fld>
            <a:endParaRPr lang="en-CA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3C9BBD-029E-40D5-89FA-76D9F12DB36F}" type="datetime1">
              <a:rPr lang="en-CA" smtClean="0"/>
              <a:t>27/05/2014</a:t>
            </a:fld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0A77C28-6E10-4B2E-9D49-23F18611BF5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E6C2-D02D-4F1C-BA2F-43F14E98D7EC}" type="datetime1">
              <a:rPr lang="en-CA" smtClean="0"/>
              <a:t>27/05/2014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514C5-AB49-46E2-A8E7-305F079B1876}" type="datetime1">
              <a:rPr lang="en-CA" smtClean="0"/>
              <a:t>27/05/2014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7CD79-2554-44FB-8A76-CC7E6D4EBC6D}" type="datetime1">
              <a:rPr lang="en-CA" smtClean="0"/>
              <a:t>27/05/2014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3830C-28A2-4E20-A360-A90209353102}" type="datetime1">
              <a:rPr lang="en-CA" smtClean="0"/>
              <a:t>27/05/2014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07C4-B221-436C-A27B-A25CE96C5DBC}" type="datetime1">
              <a:rPr lang="en-CA" smtClean="0"/>
              <a:t>27/05/2014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0A77C28-6E10-4B2E-9D49-23F18611BF5C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EFF75-2A20-4F80-AFD8-B129E5F55482}" type="datetime1">
              <a:rPr lang="en-CA" smtClean="0"/>
              <a:t>27/05/2014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27AF9CFE-18A5-4A62-908D-F20B11E3875F}" type="datetime1">
              <a:rPr lang="en-CA" smtClean="0"/>
              <a:t>27/05/2014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80A77C28-6E10-4B2E-9D49-23F18611BF5C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err="1" smtClean="0"/>
              <a:t>Samer</a:t>
            </a:r>
            <a:r>
              <a:rPr lang="en-CA" dirty="0" smtClean="0"/>
              <a:t> </a:t>
            </a:r>
            <a:r>
              <a:rPr lang="en-CA" dirty="0" err="1" smtClean="0"/>
              <a:t>Adeeb</a:t>
            </a:r>
            <a:endParaRPr lang="en-CA" dirty="0" smtClean="0"/>
          </a:p>
          <a:p>
            <a:r>
              <a:rPr lang="en-CA" dirty="0" smtClean="0"/>
              <a:t>May 2014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Finite Element Analysis of pipe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3851756"/>
            <a:ext cx="1718740" cy="738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spcBef>
                <a:spcPct val="0"/>
              </a:spcBef>
              <a:buNone/>
              <a:defRPr sz="4200" cap="all" spc="15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CA" dirty="0"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1640" y="3708982"/>
            <a:ext cx="5544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000" spc="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Effect of Properties and Geometry on Buckling Response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825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Lateral Loads &amp; Internal Pressure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10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Intro: Loads on Pipe</a:t>
            </a:r>
            <a:endParaRPr lang="en-CA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276872"/>
            <a:ext cx="5112568" cy="374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2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Lateral Loads &amp; Internal Pressure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11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Intro: Loads on Pipe</a:t>
            </a:r>
            <a:endParaRPr lang="en-CA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276872"/>
            <a:ext cx="5112568" cy="3745717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1536593" y="2924944"/>
            <a:ext cx="4752528" cy="223922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Complex Interaction!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063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What is FEA?</a:t>
                </a:r>
              </a:p>
              <a:p>
                <a:pPr lvl="1"/>
                <a:r>
                  <a:rPr lang="en-CA" b="0" dirty="0" smtClean="0"/>
                  <a:t>Problem: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CA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en-CA" b="0" i="1" dirty="0" smtClean="0">
                  <a:latin typeface="Cambria Math"/>
                </a:endParaRPr>
              </a:p>
              <a:p>
                <a:pPr lvl="1"/>
                <a:r>
                  <a:rPr lang="en-CA" b="0" dirty="0" smtClean="0"/>
                  <a:t>Exact Solution: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/>
                        </a:rPr>
                        <m:t>𝑥</m:t>
                      </m:r>
                      <m:r>
                        <a:rPr lang="en-CA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CA" b="0" i="1" smtClean="0">
                              <a:latin typeface="Cambria Math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CA" dirty="0" smtClean="0"/>
              </a:p>
              <a:p>
                <a:pPr marL="365760" lvl="1" indent="0">
                  <a:buNone/>
                </a:pPr>
                <a:endParaRPr lang="en-CA" dirty="0" smtClean="0"/>
              </a:p>
              <a:p>
                <a:pPr lvl="1"/>
                <a:r>
                  <a:rPr lang="en-CA" dirty="0" smtClean="0"/>
                  <a:t>The following are Numerical Approximate Solutions:</a:t>
                </a:r>
                <a:endParaRPr lang="en-CA" dirty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/>
                        </a:rPr>
                        <m:t>𝑥</m:t>
                      </m:r>
                      <m:r>
                        <a:rPr lang="en-CA" i="1">
                          <a:latin typeface="Cambria Math"/>
                        </a:rPr>
                        <m:t>=1.4</m:t>
                      </m:r>
                    </m:oMath>
                  </m:oMathPara>
                </a14:m>
                <a:endParaRPr lang="en-CA" b="0" dirty="0" smtClean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/>
                        </a:rPr>
                        <m:t>𝑥</m:t>
                      </m:r>
                      <m:r>
                        <a:rPr lang="en-CA" b="0" i="1" smtClean="0">
                          <a:latin typeface="Cambria Math"/>
                        </a:rPr>
                        <m:t>=1.41</m:t>
                      </m:r>
                    </m:oMath>
                  </m:oMathPara>
                </a14:m>
                <a:endParaRPr lang="en-CA" b="0" dirty="0" smtClean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/>
                        </a:rPr>
                        <m:t>𝑥</m:t>
                      </m:r>
                      <m:r>
                        <a:rPr lang="en-CA" b="0" i="1" smtClean="0">
                          <a:latin typeface="Cambria Math"/>
                        </a:rPr>
                        <m:t>=1.414</m:t>
                      </m:r>
                    </m:oMath>
                  </m:oMathPara>
                </a14:m>
                <a:endParaRPr lang="en-CA" b="0" dirty="0" smtClean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/>
                        </a:rPr>
                        <m:t>𝑥</m:t>
                      </m:r>
                      <m:r>
                        <a:rPr lang="en-CA" b="0" i="1" smtClean="0">
                          <a:latin typeface="Cambria Math"/>
                        </a:rPr>
                        <m:t>=1.4142</m:t>
                      </m:r>
                    </m:oMath>
                  </m:oMathPara>
                </a14:m>
                <a:endParaRPr lang="en-CA" b="0" dirty="0" smtClean="0"/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/>
                        </a:rPr>
                        <m:t>𝑥</m:t>
                      </m:r>
                      <m:r>
                        <a:rPr lang="en-CA" b="0" i="1" smtClean="0">
                          <a:latin typeface="Cambria Math"/>
                        </a:rPr>
                        <m:t>=1.41421</m:t>
                      </m:r>
                    </m:oMath>
                  </m:oMathPara>
                </a14:m>
                <a:endParaRPr lang="en-CA" b="0" dirty="0" smtClean="0"/>
              </a:p>
              <a:p>
                <a:pPr marL="365760" lvl="1" indent="0">
                  <a:buNone/>
                </a:pPr>
                <a:endParaRPr lang="en-CA" dirty="0"/>
              </a:p>
              <a:p>
                <a:pPr marL="365760" lvl="1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6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12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Intro: FEA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280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What is FEA?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13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Intro: FEA</a:t>
            </a:r>
            <a:endParaRPr lang="en-CA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0417" t="25641" r="50320" b="20000"/>
          <a:stretch/>
        </p:blipFill>
        <p:spPr bwMode="auto">
          <a:xfrm>
            <a:off x="2811617" y="3999433"/>
            <a:ext cx="3600400" cy="18499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6293153" y="5533500"/>
            <a:ext cx="0" cy="100811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51577" y="3761172"/>
            <a:ext cx="432048" cy="2448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Cloud 7"/>
          <p:cNvSpPr/>
          <p:nvPr/>
        </p:nvSpPr>
        <p:spPr>
          <a:xfrm>
            <a:off x="5076056" y="4464980"/>
            <a:ext cx="288032" cy="26016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reeform 8"/>
          <p:cNvSpPr/>
          <p:nvPr/>
        </p:nvSpPr>
        <p:spPr>
          <a:xfrm>
            <a:off x="4948015" y="3008120"/>
            <a:ext cx="1045297" cy="1435693"/>
          </a:xfrm>
          <a:custGeom>
            <a:avLst/>
            <a:gdLst>
              <a:gd name="connsiteX0" fmla="*/ 367469 w 1045297"/>
              <a:gd name="connsiteY0" fmla="*/ 1435693 h 1435693"/>
              <a:gd name="connsiteX1" fmla="*/ 1025495 w 1045297"/>
              <a:gd name="connsiteY1" fmla="*/ 777667 h 1435693"/>
              <a:gd name="connsiteX2" fmla="*/ 794759 w 1045297"/>
              <a:gd name="connsiteY2" fmla="*/ 282011 h 1435693"/>
              <a:gd name="connsiteX3" fmla="*/ 0 w 1045297"/>
              <a:gd name="connsiteY3" fmla="*/ 0 h 143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5297" h="1435693">
                <a:moveTo>
                  <a:pt x="367469" y="1435693"/>
                </a:moveTo>
                <a:cubicBezTo>
                  <a:pt x="660874" y="1202820"/>
                  <a:pt x="954280" y="969947"/>
                  <a:pt x="1025495" y="777667"/>
                </a:cubicBezTo>
                <a:cubicBezTo>
                  <a:pt x="1096710" y="585387"/>
                  <a:pt x="965675" y="411622"/>
                  <a:pt x="794759" y="282011"/>
                </a:cubicBezTo>
                <a:cubicBezTo>
                  <a:pt x="623843" y="152400"/>
                  <a:pt x="311921" y="76200"/>
                  <a:pt x="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62006" y="2636912"/>
                <a:ext cx="2018245" cy="902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CA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CA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CA" b="0" i="1" smtClean="0">
                              <a:latin typeface="Cambria Math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en-CA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CA" i="1" smtClean="0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/>
                                    </a:rPr>
                                    <m:t>𝑗𝑖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CA" i="1" smtClean="0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CA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CA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CA" b="0" i="1" smtClean="0">
                              <a:latin typeface="Cambria Math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CA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6" y="2636912"/>
                <a:ext cx="2018245" cy="90242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71" y="2125390"/>
            <a:ext cx="1819044" cy="1421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87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What is FEA?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14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Intro: FEA</a:t>
            </a:r>
            <a:endParaRPr lang="en-CA" dirty="0"/>
          </a:p>
        </p:txBody>
      </p:sp>
      <p:pic>
        <p:nvPicPr>
          <p:cNvPr id="12" name="Picture 11"/>
          <p:cNvPicPr/>
          <p:nvPr/>
        </p:nvPicPr>
        <p:blipFill rotWithShape="1">
          <a:blip r:embed="rId2"/>
          <a:srcRect l="12500" t="13333" r="56891" b="18974"/>
          <a:stretch/>
        </p:blipFill>
        <p:spPr bwMode="auto">
          <a:xfrm>
            <a:off x="306194" y="2688058"/>
            <a:ext cx="4464496" cy="29028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 rotWithShape="1">
          <a:blip r:embed="rId3"/>
          <a:srcRect l="12340" t="17949" r="59616" b="19487"/>
          <a:stretch/>
        </p:blipFill>
        <p:spPr bwMode="auto">
          <a:xfrm>
            <a:off x="4788024" y="2733868"/>
            <a:ext cx="4032448" cy="28111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2736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What is FEA?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15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Intro: FEA</a:t>
            </a:r>
            <a:endParaRPr lang="en-CA" dirty="0"/>
          </a:p>
        </p:txBody>
      </p:sp>
      <p:grpSp>
        <p:nvGrpSpPr>
          <p:cNvPr id="5" name="Group 4"/>
          <p:cNvGrpSpPr/>
          <p:nvPr/>
        </p:nvGrpSpPr>
        <p:grpSpPr>
          <a:xfrm>
            <a:off x="1187624" y="2620838"/>
            <a:ext cx="5616624" cy="3385610"/>
            <a:chOff x="683568" y="1700808"/>
            <a:chExt cx="7128792" cy="4969786"/>
          </a:xfrm>
        </p:grpSpPr>
        <p:pic>
          <p:nvPicPr>
            <p:cNvPr id="7" name="Picture 6"/>
            <p:cNvPicPr/>
            <p:nvPr/>
          </p:nvPicPr>
          <p:blipFill rotWithShape="1">
            <a:blip r:embed="rId2"/>
            <a:srcRect l="12340" t="17949" r="59616" b="19487"/>
            <a:stretch/>
          </p:blipFill>
          <p:spPr bwMode="auto">
            <a:xfrm>
              <a:off x="683568" y="1700808"/>
              <a:ext cx="7128792" cy="496978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Freeform 7"/>
            <p:cNvSpPr/>
            <p:nvPr/>
          </p:nvSpPr>
          <p:spPr>
            <a:xfrm>
              <a:off x="2888673" y="3210791"/>
              <a:ext cx="4759036" cy="3241964"/>
            </a:xfrm>
            <a:custGeom>
              <a:avLst/>
              <a:gdLst>
                <a:gd name="connsiteX0" fmla="*/ 0 w 4759036"/>
                <a:gd name="connsiteY0" fmla="*/ 3241964 h 3241964"/>
                <a:gd name="connsiteX1" fmla="*/ 1246909 w 4759036"/>
                <a:gd name="connsiteY1" fmla="*/ 2982191 h 3241964"/>
                <a:gd name="connsiteX2" fmla="*/ 2317172 w 4759036"/>
                <a:gd name="connsiteY2" fmla="*/ 2431473 h 3241964"/>
                <a:gd name="connsiteX3" fmla="*/ 3356263 w 4759036"/>
                <a:gd name="connsiteY3" fmla="*/ 1704109 h 3241964"/>
                <a:gd name="connsiteX4" fmla="*/ 4166754 w 4759036"/>
                <a:gd name="connsiteY4" fmla="*/ 883227 h 3241964"/>
                <a:gd name="connsiteX5" fmla="*/ 4759036 w 4759036"/>
                <a:gd name="connsiteY5" fmla="*/ 0 h 324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59036" h="3241964">
                  <a:moveTo>
                    <a:pt x="0" y="3241964"/>
                  </a:moveTo>
                  <a:lnTo>
                    <a:pt x="1246909" y="2982191"/>
                  </a:lnTo>
                  <a:lnTo>
                    <a:pt x="2317172" y="2431473"/>
                  </a:lnTo>
                  <a:lnTo>
                    <a:pt x="3356263" y="1704109"/>
                  </a:lnTo>
                  <a:lnTo>
                    <a:pt x="4166754" y="883227"/>
                  </a:lnTo>
                  <a:lnTo>
                    <a:pt x="4759036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9206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What is FEA?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16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Intro: FEA</a:t>
            </a:r>
            <a:endParaRPr lang="en-CA" dirty="0"/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l="12179" t="16923" r="50801" b="17948"/>
          <a:stretch/>
        </p:blipFill>
        <p:spPr bwMode="auto">
          <a:xfrm>
            <a:off x="4211960" y="2828057"/>
            <a:ext cx="4770630" cy="26228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3"/>
          <a:srcRect l="12340" t="17949" r="59616" b="19487"/>
          <a:stretch/>
        </p:blipFill>
        <p:spPr bwMode="auto">
          <a:xfrm>
            <a:off x="323528" y="2828057"/>
            <a:ext cx="4032448" cy="28111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3782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What is FEA?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17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Intro: FEA</a:t>
            </a:r>
            <a:endParaRPr lang="en-CA" dirty="0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l="18313" t="17949" r="59616" b="19487"/>
          <a:stretch/>
        </p:blipFill>
        <p:spPr bwMode="auto">
          <a:xfrm>
            <a:off x="467544" y="2895847"/>
            <a:ext cx="3173597" cy="28111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3"/>
          <a:srcRect l="17545" t="18975" r="57715" b="17949"/>
          <a:stretch/>
        </p:blipFill>
        <p:spPr bwMode="auto">
          <a:xfrm>
            <a:off x="4699590" y="2843212"/>
            <a:ext cx="3509227" cy="27960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967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What is FEA?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18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Intro: FEA</a:t>
            </a:r>
            <a:endParaRPr lang="en-CA" dirty="0"/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l="10898" t="15898" r="57051" b="17948"/>
          <a:stretch/>
        </p:blipFill>
        <p:spPr bwMode="auto">
          <a:xfrm>
            <a:off x="971600" y="2420888"/>
            <a:ext cx="6480720" cy="38664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5326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Combined Load Experiments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19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Internal Pressure and Bending in Cold </a:t>
            </a:r>
            <a:r>
              <a:rPr lang="en-CA" dirty="0" smtClean="0"/>
              <a:t>Bends</a:t>
            </a:r>
            <a:endParaRPr lang="en-CA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84984"/>
            <a:ext cx="6048128" cy="187220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564904"/>
            <a:ext cx="2276848" cy="25922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427" y="5796170"/>
            <a:ext cx="8352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/>
              <a:t>[1] Sen, M. (2006); “Behaviour of Cold Bend Pipes Under Combined Loads” Ph.D. dissertation, University of Alberta, 2006 </a:t>
            </a:r>
          </a:p>
          <a:p>
            <a:r>
              <a:rPr lang="en-CA" sz="1000" dirty="0"/>
              <a:t>[2] Sen, M., Cheng, J.J.R., Zhou, J. (2011); “Behaviour of Cold Bend Pipes under Bending Loads” </a:t>
            </a:r>
          </a:p>
          <a:p>
            <a:r>
              <a:rPr lang="en-CA" sz="1000" dirty="0"/>
              <a:t>DOI: 10.1061/(ASCE)ST.1943-541X.0000219. 2011 American Society of Civil Engineers </a:t>
            </a:r>
          </a:p>
        </p:txBody>
      </p:sp>
    </p:spTree>
    <p:extLst>
      <p:ext uri="{BB962C8B-B14F-4D97-AF65-F5344CB8AC3E}">
        <p14:creationId xmlns:p14="http://schemas.microsoft.com/office/powerpoint/2010/main" val="189677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Ph.D. Structural Engineering 2005. University of Calgary</a:t>
            </a:r>
          </a:p>
          <a:p>
            <a:r>
              <a:rPr lang="en-CA" dirty="0" smtClean="0"/>
              <a:t>TSTM, TCPL August 2004 – December 2006</a:t>
            </a:r>
          </a:p>
          <a:p>
            <a:pPr marL="45720" indent="0">
              <a:buNone/>
            </a:pP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2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Background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854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Model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20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Internal Pressure and Bending in Cold </a:t>
            </a:r>
            <a:r>
              <a:rPr lang="en-CA" dirty="0" smtClean="0"/>
              <a:t>Bends</a:t>
            </a:r>
            <a:endParaRPr lang="en-CA" dirty="0"/>
          </a:p>
        </p:txBody>
      </p:sp>
      <p:pic>
        <p:nvPicPr>
          <p:cNvPr id="4098" name="Picture 2" descr="C:\Temp\mod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168672"/>
            <a:ext cx="3456384" cy="229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348880"/>
            <a:ext cx="4752528" cy="1471153"/>
          </a:xfrm>
          <a:prstGeom prst="rect">
            <a:avLst/>
          </a:prstGeom>
        </p:spPr>
      </p:pic>
      <p:sp>
        <p:nvSpPr>
          <p:cNvPr id="9" name="Cloud 8"/>
          <p:cNvSpPr/>
          <p:nvPr/>
        </p:nvSpPr>
        <p:spPr>
          <a:xfrm>
            <a:off x="1259632" y="1988840"/>
            <a:ext cx="3168352" cy="237626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/>
          <p:cNvSpPr/>
          <p:nvPr/>
        </p:nvSpPr>
        <p:spPr>
          <a:xfrm flipH="1">
            <a:off x="2627784" y="544522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691680" y="5085184"/>
            <a:ext cx="792088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9701" y="48958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Load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107504" y="6001112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200" b="1" u="sng" dirty="0" err="1"/>
              <a:t>Cakiroglu</a:t>
            </a:r>
            <a:r>
              <a:rPr lang="en-CA" sz="1200" b="1" u="sng" dirty="0"/>
              <a:t>, C.</a:t>
            </a:r>
            <a:r>
              <a:rPr lang="en-CA" sz="1200" dirty="0"/>
              <a:t>; </a:t>
            </a:r>
            <a:r>
              <a:rPr lang="en-CA" sz="1200" dirty="0" err="1"/>
              <a:t>Kainat</a:t>
            </a:r>
            <a:r>
              <a:rPr lang="en-CA" sz="1200" dirty="0"/>
              <a:t>, M.; </a:t>
            </a:r>
            <a:r>
              <a:rPr lang="en-CA" sz="1200" dirty="0" err="1"/>
              <a:t>Adeeb</a:t>
            </a:r>
            <a:r>
              <a:rPr lang="en-CA" sz="1200" dirty="0"/>
              <a:t> S.; Cheng, J.J.R. and Sen, M. (2014). Evaluation of Pressurized Cold Bend Pipe Body Tensile Fractures Under Bending Loads.</a:t>
            </a:r>
            <a:r>
              <a:rPr lang="en-CA" sz="1200" b="1" dirty="0"/>
              <a:t> </a:t>
            </a:r>
            <a:r>
              <a:rPr lang="en-CA" sz="1200" i="1" dirty="0"/>
              <a:t>Proceedings of the International Pipeline Conference (IPC 2014), September 29-October 3, Calgary, Alberta, Canada. </a:t>
            </a:r>
            <a:endParaRPr lang="en-CA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444208" y="436510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NPS30, t=8.29mm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806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Compression vs. Tension Failure</a:t>
            </a:r>
          </a:p>
          <a:p>
            <a:r>
              <a:rPr lang="en-CA" dirty="0" smtClean="0"/>
              <a:t>20%SMYS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21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Internal Pressure and Bending in Cold </a:t>
            </a:r>
            <a:r>
              <a:rPr lang="en-CA" dirty="0" smtClean="0"/>
              <a:t>Bends</a:t>
            </a:r>
            <a:endParaRPr lang="en-CA" dirty="0"/>
          </a:p>
        </p:txBody>
      </p:sp>
      <p:pic>
        <p:nvPicPr>
          <p:cNvPr id="5" name="compressi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640" y="2564904"/>
            <a:ext cx="6084168" cy="30272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504" y="6001112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200" b="1" u="sng" dirty="0" err="1"/>
              <a:t>Cakiroglu</a:t>
            </a:r>
            <a:r>
              <a:rPr lang="en-CA" sz="1200" b="1" u="sng" dirty="0"/>
              <a:t>, C.</a:t>
            </a:r>
            <a:r>
              <a:rPr lang="en-CA" sz="1200" dirty="0"/>
              <a:t>; </a:t>
            </a:r>
            <a:r>
              <a:rPr lang="en-CA" sz="1200" dirty="0" err="1"/>
              <a:t>Kainat</a:t>
            </a:r>
            <a:r>
              <a:rPr lang="en-CA" sz="1200" dirty="0"/>
              <a:t>, M.; </a:t>
            </a:r>
            <a:r>
              <a:rPr lang="en-CA" sz="1200" dirty="0" err="1"/>
              <a:t>Adeeb</a:t>
            </a:r>
            <a:r>
              <a:rPr lang="en-CA" sz="1200" dirty="0"/>
              <a:t> S.; Cheng, J.J.R. and Sen, M. (2014). Evaluation of Pressurized Cold Bend Pipe Body Tensile Fractures Under Bending Loads.</a:t>
            </a:r>
            <a:r>
              <a:rPr lang="en-CA" sz="1200" b="1" dirty="0"/>
              <a:t> </a:t>
            </a:r>
            <a:r>
              <a:rPr lang="en-CA" sz="1200" i="1" dirty="0"/>
              <a:t>Proceedings of the International Pipeline Conference (IPC 2014), September 29-October 3, Calgary, Alberta, Canada. 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11590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Compression vs. Tension Failure</a:t>
            </a:r>
          </a:p>
          <a:p>
            <a:r>
              <a:rPr lang="en-CA" dirty="0" smtClean="0"/>
              <a:t>67%SMYS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22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Internal Pressure and Bending in Cold </a:t>
            </a:r>
            <a:r>
              <a:rPr lang="en-CA" dirty="0" smtClean="0"/>
              <a:t>Bends</a:t>
            </a:r>
            <a:endParaRPr lang="en-CA" dirty="0"/>
          </a:p>
        </p:txBody>
      </p:sp>
      <p:pic>
        <p:nvPicPr>
          <p:cNvPr id="6" name="tensi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1600" y="2492896"/>
            <a:ext cx="7176952" cy="35710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504" y="6001112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200" b="1" u="sng" dirty="0" err="1"/>
              <a:t>Cakiroglu</a:t>
            </a:r>
            <a:r>
              <a:rPr lang="en-CA" sz="1200" b="1" u="sng" dirty="0"/>
              <a:t>, C.</a:t>
            </a:r>
            <a:r>
              <a:rPr lang="en-CA" sz="1200" dirty="0"/>
              <a:t>; </a:t>
            </a:r>
            <a:r>
              <a:rPr lang="en-CA" sz="1200" dirty="0" err="1"/>
              <a:t>Kainat</a:t>
            </a:r>
            <a:r>
              <a:rPr lang="en-CA" sz="1200" dirty="0"/>
              <a:t>, M.; </a:t>
            </a:r>
            <a:r>
              <a:rPr lang="en-CA" sz="1200" dirty="0" err="1"/>
              <a:t>Adeeb</a:t>
            </a:r>
            <a:r>
              <a:rPr lang="en-CA" sz="1200" dirty="0"/>
              <a:t> S.; Cheng, J.J.R. and Sen, M. (2014). Evaluation of Pressurized Cold Bend Pipe Body Tensile Fractures Under Bending Loads.</a:t>
            </a:r>
            <a:r>
              <a:rPr lang="en-CA" sz="1200" b="1" dirty="0"/>
              <a:t> </a:t>
            </a:r>
            <a:r>
              <a:rPr lang="en-CA" sz="1200" i="1" dirty="0"/>
              <a:t>Proceedings of the International Pipeline Conference (IPC 2014), September 29-October 3, Calgary, Alberta, Canada. 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23516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Temp\tension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6" t="5868" r="7664" b="33749"/>
          <a:stretch/>
        </p:blipFill>
        <p:spPr bwMode="auto">
          <a:xfrm>
            <a:off x="4396850" y="3284984"/>
            <a:ext cx="4569374" cy="227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Temp\compression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5" t="4741" r="7384" b="29607"/>
          <a:stretch/>
        </p:blipFill>
        <p:spPr bwMode="auto">
          <a:xfrm>
            <a:off x="179512" y="3284984"/>
            <a:ext cx="4237830" cy="22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Compression vs. Tension Failure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23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Internal Pressure and Bending in Cold </a:t>
            </a:r>
            <a:r>
              <a:rPr lang="en-CA" dirty="0" smtClean="0"/>
              <a:t>Bends</a:t>
            </a:r>
            <a:endParaRPr lang="en-CA" dirty="0"/>
          </a:p>
        </p:txBody>
      </p:sp>
      <p:sp>
        <p:nvSpPr>
          <p:cNvPr id="5" name="Cloud 4"/>
          <p:cNvSpPr/>
          <p:nvPr/>
        </p:nvSpPr>
        <p:spPr>
          <a:xfrm>
            <a:off x="8051824" y="3777135"/>
            <a:ext cx="914400" cy="9144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611560" y="2852936"/>
            <a:ext cx="120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20%SMYS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084168" y="2852936"/>
            <a:ext cx="120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67%SMYS</a:t>
            </a:r>
            <a:endParaRPr lang="en-CA" dirty="0"/>
          </a:p>
        </p:txBody>
      </p:sp>
      <p:sp>
        <p:nvSpPr>
          <p:cNvPr id="11" name="Cloud 10"/>
          <p:cNvSpPr/>
          <p:nvPr/>
        </p:nvSpPr>
        <p:spPr>
          <a:xfrm>
            <a:off x="3563888" y="4941168"/>
            <a:ext cx="914400" cy="9144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107504" y="6001112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200" b="1" u="sng" dirty="0" err="1"/>
              <a:t>Cakiroglu</a:t>
            </a:r>
            <a:r>
              <a:rPr lang="en-CA" sz="1200" b="1" u="sng" dirty="0"/>
              <a:t>, C.</a:t>
            </a:r>
            <a:r>
              <a:rPr lang="en-CA" sz="1200" dirty="0"/>
              <a:t>; </a:t>
            </a:r>
            <a:r>
              <a:rPr lang="en-CA" sz="1200" dirty="0" err="1"/>
              <a:t>Kainat</a:t>
            </a:r>
            <a:r>
              <a:rPr lang="en-CA" sz="1200" dirty="0"/>
              <a:t>, M.; </a:t>
            </a:r>
            <a:r>
              <a:rPr lang="en-CA" sz="1200" dirty="0" err="1"/>
              <a:t>Adeeb</a:t>
            </a:r>
            <a:r>
              <a:rPr lang="en-CA" sz="1200" dirty="0"/>
              <a:t> S.; Cheng, J.J.R. and Sen, M. (2014). Evaluation of Pressurized Cold Bend Pipe Body Tensile Fractures Under Bending Loads.</a:t>
            </a:r>
            <a:r>
              <a:rPr lang="en-CA" sz="1200" b="1" dirty="0"/>
              <a:t> </a:t>
            </a:r>
            <a:r>
              <a:rPr lang="en-CA" sz="1200" i="1" dirty="0"/>
              <a:t>Proceedings of the International Pipeline Conference (IPC 2014), September 29-October 3, Calgary, Alberta, Canada. 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40469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Compression vs. Tension Failure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24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Internal Pressure and Bending in Cold </a:t>
            </a:r>
            <a:r>
              <a:rPr lang="en-CA" dirty="0" smtClean="0"/>
              <a:t>Bends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2852936"/>
            <a:ext cx="120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20%SMYS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084168" y="2852936"/>
            <a:ext cx="120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67%SMYS</a:t>
            </a:r>
            <a:endParaRPr lang="en-CA" dirty="0"/>
          </a:p>
        </p:txBody>
      </p:sp>
      <p:pic>
        <p:nvPicPr>
          <p:cNvPr id="6146" name="Picture 2" descr="C:\Temp\compression strain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3" r="7234" b="32222"/>
          <a:stretch/>
        </p:blipFill>
        <p:spPr bwMode="auto">
          <a:xfrm>
            <a:off x="251521" y="3257179"/>
            <a:ext cx="3918828" cy="219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Temp\tension strain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0" t="5868" r="6822" b="32706"/>
          <a:stretch/>
        </p:blipFill>
        <p:spPr bwMode="auto">
          <a:xfrm>
            <a:off x="4355976" y="3257180"/>
            <a:ext cx="4464496" cy="227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7504" y="6001112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200" b="1" u="sng" dirty="0" err="1"/>
              <a:t>Cakiroglu</a:t>
            </a:r>
            <a:r>
              <a:rPr lang="en-CA" sz="1200" b="1" u="sng" dirty="0"/>
              <a:t>, C.</a:t>
            </a:r>
            <a:r>
              <a:rPr lang="en-CA" sz="1200" dirty="0"/>
              <a:t>; </a:t>
            </a:r>
            <a:r>
              <a:rPr lang="en-CA" sz="1200" dirty="0" err="1"/>
              <a:t>Kainat</a:t>
            </a:r>
            <a:r>
              <a:rPr lang="en-CA" sz="1200" dirty="0"/>
              <a:t>, M.; </a:t>
            </a:r>
            <a:r>
              <a:rPr lang="en-CA" sz="1200" dirty="0" err="1"/>
              <a:t>Adeeb</a:t>
            </a:r>
            <a:r>
              <a:rPr lang="en-CA" sz="1200" dirty="0"/>
              <a:t> S.; Cheng, J.J.R. and Sen, M. (2014). Evaluation of Pressurized Cold Bend Pipe Body Tensile Fractures Under Bending Loads.</a:t>
            </a:r>
            <a:r>
              <a:rPr lang="en-CA" sz="1200" b="1" dirty="0"/>
              <a:t> </a:t>
            </a:r>
            <a:r>
              <a:rPr lang="en-CA" sz="1200" i="1" dirty="0"/>
              <a:t>Proceedings of the International Pipeline Conference (IPC 2014), September 29-October 3, Calgary, Alberta, Canada. </a:t>
            </a:r>
            <a:endParaRPr lang="en-CA" sz="1200" dirty="0"/>
          </a:p>
        </p:txBody>
      </p:sp>
      <p:pic>
        <p:nvPicPr>
          <p:cNvPr id="6148" name="Picture 4" descr="C:\Temp\compression strain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40" b="69055"/>
          <a:stretch/>
        </p:blipFill>
        <p:spPr bwMode="auto">
          <a:xfrm>
            <a:off x="245259" y="4189721"/>
            <a:ext cx="1212526" cy="187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Temp\tension strain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40" b="69336"/>
          <a:stretch/>
        </p:blipFill>
        <p:spPr bwMode="auto">
          <a:xfrm>
            <a:off x="4337279" y="4221088"/>
            <a:ext cx="1212526" cy="186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84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Transition Pressure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25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Internal Pressure and Bending in Cold </a:t>
            </a:r>
            <a:r>
              <a:rPr lang="en-CA" dirty="0" smtClean="0"/>
              <a:t>Bends</a:t>
            </a:r>
            <a:endParaRPr lang="en-CA" dirty="0"/>
          </a:p>
        </p:txBody>
      </p:sp>
      <p:grpSp>
        <p:nvGrpSpPr>
          <p:cNvPr id="14" name="Group 13"/>
          <p:cNvGrpSpPr/>
          <p:nvPr/>
        </p:nvGrpSpPr>
        <p:grpSpPr>
          <a:xfrm>
            <a:off x="1547664" y="2204864"/>
            <a:ext cx="5904656" cy="3796248"/>
            <a:chOff x="1547664" y="2348880"/>
            <a:chExt cx="5904656" cy="3796248"/>
          </a:xfrm>
        </p:grpSpPr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2348880"/>
              <a:ext cx="5904656" cy="3796248"/>
            </a:xfrm>
            <a:prstGeom prst="rect">
              <a:avLst/>
            </a:prstGeom>
            <a:noFill/>
          </p:spPr>
        </p:pic>
        <p:cxnSp>
          <p:nvCxnSpPr>
            <p:cNvPr id="9" name="Straight Connector 8"/>
            <p:cNvCxnSpPr/>
            <p:nvPr/>
          </p:nvCxnSpPr>
          <p:spPr>
            <a:xfrm>
              <a:off x="2051720" y="4509120"/>
              <a:ext cx="41044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3059832" y="3501008"/>
              <a:ext cx="0" cy="100811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483768" y="3131676"/>
              <a:ext cx="2304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Tension Side Fracture</a:t>
              </a:r>
              <a:endParaRPr lang="en-CA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07504" y="6001112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200" b="1" u="sng" dirty="0" err="1"/>
              <a:t>Cakiroglu</a:t>
            </a:r>
            <a:r>
              <a:rPr lang="en-CA" sz="1200" b="1" u="sng" dirty="0"/>
              <a:t>, C.</a:t>
            </a:r>
            <a:r>
              <a:rPr lang="en-CA" sz="1200" dirty="0"/>
              <a:t>; </a:t>
            </a:r>
            <a:r>
              <a:rPr lang="en-CA" sz="1200" dirty="0" err="1"/>
              <a:t>Kainat</a:t>
            </a:r>
            <a:r>
              <a:rPr lang="en-CA" sz="1200" dirty="0"/>
              <a:t>, M.; </a:t>
            </a:r>
            <a:r>
              <a:rPr lang="en-CA" sz="1200" dirty="0" err="1"/>
              <a:t>Adeeb</a:t>
            </a:r>
            <a:r>
              <a:rPr lang="en-CA" sz="1200" dirty="0"/>
              <a:t> S.; Cheng, J.J.R. and Sen, M. (2014). Evaluation of Pressurized Cold Bend Pipe Body Tensile Fractures Under Bending Loads.</a:t>
            </a:r>
            <a:r>
              <a:rPr lang="en-CA" sz="1200" b="1" dirty="0"/>
              <a:t> </a:t>
            </a:r>
            <a:r>
              <a:rPr lang="en-CA" sz="1200" i="1" dirty="0"/>
              <a:t>Proceedings of the International Pipeline Conference (IPC 2014), September 29-October 3, Calgary, Alberta, Canada. 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49620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Transition Pressure and Grade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26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Internal Pressure and Bending in Cold Bends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492896"/>
            <a:ext cx="4536206" cy="339144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07504" y="6001112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200" b="1" u="sng" dirty="0" err="1"/>
              <a:t>Cakiroglu</a:t>
            </a:r>
            <a:r>
              <a:rPr lang="en-CA" sz="1200" b="1" u="sng" dirty="0"/>
              <a:t>, C.</a:t>
            </a:r>
            <a:r>
              <a:rPr lang="en-CA" sz="1200" dirty="0"/>
              <a:t>; </a:t>
            </a:r>
            <a:r>
              <a:rPr lang="en-CA" sz="1200" dirty="0" err="1"/>
              <a:t>Kainat</a:t>
            </a:r>
            <a:r>
              <a:rPr lang="en-CA" sz="1200" dirty="0"/>
              <a:t>, M.; </a:t>
            </a:r>
            <a:r>
              <a:rPr lang="en-CA" sz="1200" dirty="0" err="1"/>
              <a:t>Adeeb</a:t>
            </a:r>
            <a:r>
              <a:rPr lang="en-CA" sz="1200" dirty="0"/>
              <a:t> S.; Cheng, J.J.R. and Sen, M. (2014). Evaluation of Pressurized Cold Bend Pipe Body Tensile Fractures Under Bending Loads.</a:t>
            </a:r>
            <a:r>
              <a:rPr lang="en-CA" sz="1200" b="1" dirty="0"/>
              <a:t> </a:t>
            </a:r>
            <a:r>
              <a:rPr lang="en-CA" sz="1200" i="1" dirty="0"/>
              <a:t>Proceedings of the International Pipeline Conference (IPC 2014), September 29-October 3, Calgary, Alberta, Canada. 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56985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Future Work</a:t>
            </a:r>
          </a:p>
          <a:p>
            <a:pPr lvl="1"/>
            <a:r>
              <a:rPr lang="en-CA" dirty="0" smtClean="0"/>
              <a:t>Effect of Stress Strain Curve</a:t>
            </a:r>
          </a:p>
          <a:p>
            <a:pPr lvl="1"/>
            <a:r>
              <a:rPr lang="en-CA" dirty="0" smtClean="0"/>
              <a:t>Different OD and t</a:t>
            </a:r>
          </a:p>
          <a:p>
            <a:pPr lvl="1"/>
            <a:r>
              <a:rPr lang="en-CA" dirty="0" smtClean="0"/>
              <a:t>Straight pipes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27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Internal Pressure and Bending in Cold Bends</a:t>
            </a:r>
          </a:p>
        </p:txBody>
      </p:sp>
    </p:spTree>
    <p:extLst>
      <p:ext uri="{BB962C8B-B14F-4D97-AF65-F5344CB8AC3E}">
        <p14:creationId xmlns:p14="http://schemas.microsoft.com/office/powerpoint/2010/main" val="51041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Anisotropy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28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Material Properties of HSS </a:t>
            </a:r>
            <a:r>
              <a:rPr lang="en-CA" dirty="0" smtClean="0"/>
              <a:t>Pipes</a:t>
            </a:r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48880"/>
            <a:ext cx="5544616" cy="332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56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Anisotropy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29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Material Properties of HSS </a:t>
            </a:r>
            <a:r>
              <a:rPr lang="en-CA" dirty="0" smtClean="0"/>
              <a:t>Pipes</a:t>
            </a:r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48880"/>
            <a:ext cx="5544616" cy="332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2771800" y="3068960"/>
            <a:ext cx="0" cy="20882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267744" y="3429000"/>
            <a:ext cx="50405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267744" y="3068960"/>
            <a:ext cx="50405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08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Introduction – Loads on pipelines</a:t>
            </a:r>
          </a:p>
          <a:p>
            <a:r>
              <a:rPr lang="en-CA" dirty="0" smtClean="0"/>
              <a:t>Introduction – Finite Element Analysis</a:t>
            </a:r>
          </a:p>
          <a:p>
            <a:r>
              <a:rPr lang="en-CA" dirty="0"/>
              <a:t>Internal Pressure and </a:t>
            </a:r>
            <a:r>
              <a:rPr lang="en-CA" dirty="0" smtClean="0"/>
              <a:t>Bending in Cold Bends</a:t>
            </a:r>
          </a:p>
          <a:p>
            <a:r>
              <a:rPr lang="en-CA" dirty="0" smtClean="0"/>
              <a:t>Material Properties of HSS Pipes</a:t>
            </a:r>
          </a:p>
          <a:p>
            <a:pPr lvl="1"/>
            <a:r>
              <a:rPr lang="en-CA" dirty="0" smtClean="0"/>
              <a:t>Anisotropy models</a:t>
            </a:r>
          </a:p>
          <a:p>
            <a:pPr lvl="1"/>
            <a:r>
              <a:rPr lang="en-CA" dirty="0" smtClean="0"/>
              <a:t>Anisotropy and Buckling</a:t>
            </a:r>
          </a:p>
          <a:p>
            <a:r>
              <a:rPr lang="en-CA" dirty="0" smtClean="0"/>
              <a:t>Initial Imperfections of HSS Pipes</a:t>
            </a:r>
            <a:endParaRPr lang="en-CA" dirty="0"/>
          </a:p>
          <a:p>
            <a:pPr lvl="1"/>
            <a:r>
              <a:rPr lang="en-CA" dirty="0" smtClean="0"/>
              <a:t>Measurement of Initial Imperfections</a:t>
            </a:r>
            <a:endParaRPr lang="en-CA" dirty="0"/>
          </a:p>
          <a:p>
            <a:pPr lvl="1"/>
            <a:r>
              <a:rPr lang="en-CA" dirty="0" smtClean="0"/>
              <a:t>Initial Imperfections and Buckling</a:t>
            </a:r>
            <a:endParaRPr lang="en-CA" dirty="0"/>
          </a:p>
          <a:p>
            <a:pPr marL="365760" lvl="1" indent="0">
              <a:buNone/>
            </a:pPr>
            <a:endParaRPr lang="en-CA" dirty="0"/>
          </a:p>
          <a:p>
            <a:pPr marL="365760" lvl="1" indent="0">
              <a:buNone/>
            </a:pPr>
            <a:endParaRPr lang="en-CA" dirty="0"/>
          </a:p>
          <a:p>
            <a:pPr marL="365760" lvl="1" indent="0">
              <a:buNone/>
            </a:pP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Outline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456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Which curve to use?</a:t>
            </a:r>
          </a:p>
          <a:p>
            <a:pPr lvl="1"/>
            <a:r>
              <a:rPr lang="en-CA" dirty="0" smtClean="0"/>
              <a:t>Internal Pressure (Circumferential?)</a:t>
            </a:r>
          </a:p>
          <a:p>
            <a:pPr lvl="1"/>
            <a:r>
              <a:rPr lang="en-CA" dirty="0" smtClean="0"/>
              <a:t>Lateral Loads (Longitudinal?)</a:t>
            </a:r>
          </a:p>
          <a:p>
            <a:pPr lvl="2"/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30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Material Properties of HSS </a:t>
            </a:r>
            <a:r>
              <a:rPr lang="en-CA" dirty="0" smtClean="0"/>
              <a:t>Pipes</a:t>
            </a:r>
            <a:endParaRPr lang="en-CA" dirty="0"/>
          </a:p>
        </p:txBody>
      </p:sp>
      <p:grpSp>
        <p:nvGrpSpPr>
          <p:cNvPr id="5" name="Group 4"/>
          <p:cNvGrpSpPr/>
          <p:nvPr/>
        </p:nvGrpSpPr>
        <p:grpSpPr>
          <a:xfrm>
            <a:off x="1835696" y="2852936"/>
            <a:ext cx="5544616" cy="3329213"/>
            <a:chOff x="1547664" y="2348880"/>
            <a:chExt cx="5544616" cy="3329213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2348880"/>
              <a:ext cx="5544616" cy="3329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Straight Connector 5"/>
            <p:cNvCxnSpPr/>
            <p:nvPr/>
          </p:nvCxnSpPr>
          <p:spPr>
            <a:xfrm flipV="1">
              <a:off x="2771800" y="3068960"/>
              <a:ext cx="0" cy="208823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2267744" y="3429000"/>
              <a:ext cx="50405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2267744" y="3068960"/>
              <a:ext cx="504056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5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 smtClean="0"/>
              <a:t>Bauschinger</a:t>
            </a:r>
            <a:r>
              <a:rPr lang="en-CA" dirty="0" smtClean="0"/>
              <a:t> Effect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31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Material properties of </a:t>
            </a:r>
            <a:r>
              <a:rPr lang="en-CA" dirty="0" err="1" smtClean="0"/>
              <a:t>hss</a:t>
            </a:r>
            <a:r>
              <a:rPr lang="en-CA" dirty="0" smtClean="0"/>
              <a:t> pipes</a:t>
            </a:r>
            <a:endParaRPr lang="en-CA" dirty="0"/>
          </a:p>
        </p:txBody>
      </p:sp>
      <p:grpSp>
        <p:nvGrpSpPr>
          <p:cNvPr id="16" name="Group 15"/>
          <p:cNvGrpSpPr/>
          <p:nvPr/>
        </p:nvGrpSpPr>
        <p:grpSpPr>
          <a:xfrm>
            <a:off x="1763688" y="2951358"/>
            <a:ext cx="5544616" cy="3115524"/>
            <a:chOff x="1835696" y="2276872"/>
            <a:chExt cx="5544616" cy="3115524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2699792" y="2276872"/>
              <a:ext cx="0" cy="223224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835696" y="4365104"/>
              <a:ext cx="55446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2709017" y="2521009"/>
              <a:ext cx="1196411" cy="1873492"/>
            </a:xfrm>
            <a:custGeom>
              <a:avLst/>
              <a:gdLst>
                <a:gd name="connsiteX0" fmla="*/ 0 w 1196411"/>
                <a:gd name="connsiteY0" fmla="*/ 1837346 h 1873492"/>
                <a:gd name="connsiteX1" fmla="*/ 205099 w 1196411"/>
                <a:gd name="connsiteY1" fmla="*/ 922946 h 1873492"/>
                <a:gd name="connsiteX2" fmla="*/ 401652 w 1196411"/>
                <a:gd name="connsiteY2" fmla="*/ 452927 h 1873492"/>
                <a:gd name="connsiteX3" fmla="*/ 649480 w 1196411"/>
                <a:gd name="connsiteY3" fmla="*/ 205099 h 1873492"/>
                <a:gd name="connsiteX4" fmla="*/ 974220 w 1196411"/>
                <a:gd name="connsiteY4" fmla="*/ 51275 h 1873492"/>
                <a:gd name="connsiteX5" fmla="*/ 1136590 w 1196411"/>
                <a:gd name="connsiteY5" fmla="*/ 17092 h 1873492"/>
                <a:gd name="connsiteX6" fmla="*/ 1136590 w 1196411"/>
                <a:gd name="connsiteY6" fmla="*/ 42729 h 1873492"/>
                <a:gd name="connsiteX7" fmla="*/ 1076770 w 1196411"/>
                <a:gd name="connsiteY7" fmla="*/ 367470 h 1873492"/>
                <a:gd name="connsiteX8" fmla="*/ 811850 w 1196411"/>
                <a:gd name="connsiteY8" fmla="*/ 1845892 h 1873492"/>
                <a:gd name="connsiteX9" fmla="*/ 957129 w 1196411"/>
                <a:gd name="connsiteY9" fmla="*/ 1290415 h 1873492"/>
                <a:gd name="connsiteX10" fmla="*/ 1051133 w 1196411"/>
                <a:gd name="connsiteY10" fmla="*/ 777668 h 1873492"/>
                <a:gd name="connsiteX11" fmla="*/ 1153682 w 1196411"/>
                <a:gd name="connsiteY11" fmla="*/ 179462 h 1873492"/>
                <a:gd name="connsiteX12" fmla="*/ 1196411 w 1196411"/>
                <a:gd name="connsiteY12" fmla="*/ 0 h 187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6411" h="1873492">
                  <a:moveTo>
                    <a:pt x="0" y="1837346"/>
                  </a:moveTo>
                  <a:cubicBezTo>
                    <a:pt x="69078" y="1495514"/>
                    <a:pt x="138157" y="1153682"/>
                    <a:pt x="205099" y="922946"/>
                  </a:cubicBezTo>
                  <a:cubicBezTo>
                    <a:pt x="272041" y="692210"/>
                    <a:pt x="327589" y="572568"/>
                    <a:pt x="401652" y="452927"/>
                  </a:cubicBezTo>
                  <a:cubicBezTo>
                    <a:pt x="475715" y="333286"/>
                    <a:pt x="554052" y="272041"/>
                    <a:pt x="649480" y="205099"/>
                  </a:cubicBezTo>
                  <a:cubicBezTo>
                    <a:pt x="744908" y="138157"/>
                    <a:pt x="893035" y="82609"/>
                    <a:pt x="974220" y="51275"/>
                  </a:cubicBezTo>
                  <a:cubicBezTo>
                    <a:pt x="1055405" y="19941"/>
                    <a:pt x="1109529" y="18516"/>
                    <a:pt x="1136590" y="17092"/>
                  </a:cubicBezTo>
                  <a:cubicBezTo>
                    <a:pt x="1163651" y="15668"/>
                    <a:pt x="1146560" y="-15667"/>
                    <a:pt x="1136590" y="42729"/>
                  </a:cubicBezTo>
                  <a:cubicBezTo>
                    <a:pt x="1126620" y="101125"/>
                    <a:pt x="1130893" y="66943"/>
                    <a:pt x="1076770" y="367470"/>
                  </a:cubicBezTo>
                  <a:cubicBezTo>
                    <a:pt x="1022647" y="667997"/>
                    <a:pt x="831790" y="1692068"/>
                    <a:pt x="811850" y="1845892"/>
                  </a:cubicBezTo>
                  <a:cubicBezTo>
                    <a:pt x="791910" y="1999716"/>
                    <a:pt x="917248" y="1468452"/>
                    <a:pt x="957129" y="1290415"/>
                  </a:cubicBezTo>
                  <a:cubicBezTo>
                    <a:pt x="997010" y="1112378"/>
                    <a:pt x="1018374" y="962827"/>
                    <a:pt x="1051133" y="777668"/>
                  </a:cubicBezTo>
                  <a:cubicBezTo>
                    <a:pt x="1083892" y="592509"/>
                    <a:pt x="1129469" y="309073"/>
                    <a:pt x="1153682" y="179462"/>
                  </a:cubicBezTo>
                  <a:cubicBezTo>
                    <a:pt x="1177895" y="49851"/>
                    <a:pt x="1187153" y="24925"/>
                    <a:pt x="1196411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3033757" y="2287702"/>
              <a:ext cx="2384298" cy="3104694"/>
            </a:xfrm>
            <a:custGeom>
              <a:avLst/>
              <a:gdLst>
                <a:gd name="connsiteX0" fmla="*/ 871671 w 2384298"/>
                <a:gd name="connsiteY0" fmla="*/ 233307 h 3104694"/>
                <a:gd name="connsiteX1" fmla="*/ 1179320 w 2384298"/>
                <a:gd name="connsiteY1" fmla="*/ 173487 h 3104694"/>
                <a:gd name="connsiteX2" fmla="*/ 1657884 w 2384298"/>
                <a:gd name="connsiteY2" fmla="*/ 105120 h 3104694"/>
                <a:gd name="connsiteX3" fmla="*/ 2307364 w 2384298"/>
                <a:gd name="connsiteY3" fmla="*/ 36754 h 3104694"/>
                <a:gd name="connsiteX4" fmla="*/ 2358639 w 2384298"/>
                <a:gd name="connsiteY4" fmla="*/ 70937 h 3104694"/>
                <a:gd name="connsiteX5" fmla="*/ 2187723 w 2384298"/>
                <a:gd name="connsiteY5" fmla="*/ 831513 h 3104694"/>
                <a:gd name="connsiteX6" fmla="*/ 1974079 w 2384298"/>
                <a:gd name="connsiteY6" fmla="*/ 1848462 h 3104694"/>
                <a:gd name="connsiteX7" fmla="*/ 1897166 w 2384298"/>
                <a:gd name="connsiteY7" fmla="*/ 2258661 h 3104694"/>
                <a:gd name="connsiteX8" fmla="*/ 1803163 w 2384298"/>
                <a:gd name="connsiteY8" fmla="*/ 2762862 h 3104694"/>
                <a:gd name="connsiteX9" fmla="*/ 1546789 w 2384298"/>
                <a:gd name="connsiteY9" fmla="*/ 2891049 h 3104694"/>
                <a:gd name="connsiteX10" fmla="*/ 1145136 w 2384298"/>
                <a:gd name="connsiteY10" fmla="*/ 2967962 h 3104694"/>
                <a:gd name="connsiteX11" fmla="*/ 581114 w 2384298"/>
                <a:gd name="connsiteY11" fmla="*/ 3061965 h 3104694"/>
                <a:gd name="connsiteX12" fmla="*/ 0 w 2384298"/>
                <a:gd name="connsiteY12" fmla="*/ 3104694 h 310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4298" h="3104694">
                  <a:moveTo>
                    <a:pt x="871671" y="233307"/>
                  </a:moveTo>
                  <a:cubicBezTo>
                    <a:pt x="959978" y="214079"/>
                    <a:pt x="1048285" y="194851"/>
                    <a:pt x="1179320" y="173487"/>
                  </a:cubicBezTo>
                  <a:cubicBezTo>
                    <a:pt x="1310355" y="152123"/>
                    <a:pt x="1469877" y="127909"/>
                    <a:pt x="1657884" y="105120"/>
                  </a:cubicBezTo>
                  <a:cubicBezTo>
                    <a:pt x="1845891" y="82331"/>
                    <a:pt x="2190572" y="42451"/>
                    <a:pt x="2307364" y="36754"/>
                  </a:cubicBezTo>
                  <a:cubicBezTo>
                    <a:pt x="2424156" y="31057"/>
                    <a:pt x="2378579" y="-61523"/>
                    <a:pt x="2358639" y="70937"/>
                  </a:cubicBezTo>
                  <a:cubicBezTo>
                    <a:pt x="2338699" y="203397"/>
                    <a:pt x="2251816" y="535259"/>
                    <a:pt x="2187723" y="831513"/>
                  </a:cubicBezTo>
                  <a:cubicBezTo>
                    <a:pt x="2123630" y="1127767"/>
                    <a:pt x="2022505" y="1610604"/>
                    <a:pt x="1974079" y="1848462"/>
                  </a:cubicBezTo>
                  <a:cubicBezTo>
                    <a:pt x="1925653" y="2086320"/>
                    <a:pt x="1925652" y="2106261"/>
                    <a:pt x="1897166" y="2258661"/>
                  </a:cubicBezTo>
                  <a:cubicBezTo>
                    <a:pt x="1868680" y="2411061"/>
                    <a:pt x="1861559" y="2657464"/>
                    <a:pt x="1803163" y="2762862"/>
                  </a:cubicBezTo>
                  <a:cubicBezTo>
                    <a:pt x="1744767" y="2868260"/>
                    <a:pt x="1656460" y="2856866"/>
                    <a:pt x="1546789" y="2891049"/>
                  </a:cubicBezTo>
                  <a:cubicBezTo>
                    <a:pt x="1437118" y="2925232"/>
                    <a:pt x="1306082" y="2939476"/>
                    <a:pt x="1145136" y="2967962"/>
                  </a:cubicBezTo>
                  <a:cubicBezTo>
                    <a:pt x="984190" y="2996448"/>
                    <a:pt x="771970" y="3039176"/>
                    <a:pt x="581114" y="3061965"/>
                  </a:cubicBezTo>
                  <a:cubicBezTo>
                    <a:pt x="390258" y="3084754"/>
                    <a:pt x="195129" y="3094724"/>
                    <a:pt x="0" y="310469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907704" y="3195495"/>
            <a:ext cx="79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Stress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6508014" y="4699655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Strain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885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Manufacturing Process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32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Material Properties of HSS Pipes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204864"/>
            <a:ext cx="4199170" cy="329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7504" y="6001112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200" dirty="0" err="1" smtClean="0"/>
              <a:t>Herynk</a:t>
            </a:r>
            <a:r>
              <a:rPr lang="en-CA" sz="1200" dirty="0" smtClean="0"/>
              <a:t>, M.D.; </a:t>
            </a:r>
            <a:r>
              <a:rPr lang="en-CA" sz="1200" dirty="0" err="1" smtClean="0"/>
              <a:t>Kyriakides</a:t>
            </a:r>
            <a:r>
              <a:rPr lang="en-CA" sz="1200" dirty="0" smtClean="0"/>
              <a:t>, S.; </a:t>
            </a:r>
            <a:r>
              <a:rPr lang="en-CA" sz="1200" dirty="0" err="1" smtClean="0"/>
              <a:t>Onoufriou</a:t>
            </a:r>
            <a:r>
              <a:rPr lang="en-CA" sz="1200" dirty="0" smtClean="0"/>
              <a:t>, A. and Yun, H.D. (2007). Effects of the UOE/UOC pipe manufacturing processes on pipe collapse pressure. </a:t>
            </a:r>
            <a:r>
              <a:rPr lang="en-CA" sz="1200" i="1" dirty="0" smtClean="0"/>
              <a:t>International Journal of Mechanical Sciences </a:t>
            </a:r>
            <a:r>
              <a:rPr lang="en-CA" sz="1200" dirty="0" smtClean="0"/>
              <a:t>49:533-553.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89927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Pipe Expansion (Circumferential Stress Strain Curve)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33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Material Properties of HSS Pipes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63688" y="2951358"/>
            <a:ext cx="5544616" cy="2232248"/>
            <a:chOff x="1835696" y="2276872"/>
            <a:chExt cx="5544616" cy="2232248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2699792" y="2276872"/>
              <a:ext cx="0" cy="223224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835696" y="4365104"/>
              <a:ext cx="55446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 7"/>
            <p:cNvSpPr/>
            <p:nvPr/>
          </p:nvSpPr>
          <p:spPr>
            <a:xfrm>
              <a:off x="2709017" y="2521009"/>
              <a:ext cx="1196411" cy="1873492"/>
            </a:xfrm>
            <a:custGeom>
              <a:avLst/>
              <a:gdLst>
                <a:gd name="connsiteX0" fmla="*/ 0 w 1196411"/>
                <a:gd name="connsiteY0" fmla="*/ 1837346 h 1873492"/>
                <a:gd name="connsiteX1" fmla="*/ 205099 w 1196411"/>
                <a:gd name="connsiteY1" fmla="*/ 922946 h 1873492"/>
                <a:gd name="connsiteX2" fmla="*/ 401652 w 1196411"/>
                <a:gd name="connsiteY2" fmla="*/ 452927 h 1873492"/>
                <a:gd name="connsiteX3" fmla="*/ 649480 w 1196411"/>
                <a:gd name="connsiteY3" fmla="*/ 205099 h 1873492"/>
                <a:gd name="connsiteX4" fmla="*/ 974220 w 1196411"/>
                <a:gd name="connsiteY4" fmla="*/ 51275 h 1873492"/>
                <a:gd name="connsiteX5" fmla="*/ 1136590 w 1196411"/>
                <a:gd name="connsiteY5" fmla="*/ 17092 h 1873492"/>
                <a:gd name="connsiteX6" fmla="*/ 1136590 w 1196411"/>
                <a:gd name="connsiteY6" fmla="*/ 42729 h 1873492"/>
                <a:gd name="connsiteX7" fmla="*/ 1076770 w 1196411"/>
                <a:gd name="connsiteY7" fmla="*/ 367470 h 1873492"/>
                <a:gd name="connsiteX8" fmla="*/ 811850 w 1196411"/>
                <a:gd name="connsiteY8" fmla="*/ 1845892 h 1873492"/>
                <a:gd name="connsiteX9" fmla="*/ 957129 w 1196411"/>
                <a:gd name="connsiteY9" fmla="*/ 1290415 h 1873492"/>
                <a:gd name="connsiteX10" fmla="*/ 1051133 w 1196411"/>
                <a:gd name="connsiteY10" fmla="*/ 777668 h 1873492"/>
                <a:gd name="connsiteX11" fmla="*/ 1153682 w 1196411"/>
                <a:gd name="connsiteY11" fmla="*/ 179462 h 1873492"/>
                <a:gd name="connsiteX12" fmla="*/ 1196411 w 1196411"/>
                <a:gd name="connsiteY12" fmla="*/ 0 h 187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6411" h="1873492">
                  <a:moveTo>
                    <a:pt x="0" y="1837346"/>
                  </a:moveTo>
                  <a:cubicBezTo>
                    <a:pt x="69078" y="1495514"/>
                    <a:pt x="138157" y="1153682"/>
                    <a:pt x="205099" y="922946"/>
                  </a:cubicBezTo>
                  <a:cubicBezTo>
                    <a:pt x="272041" y="692210"/>
                    <a:pt x="327589" y="572568"/>
                    <a:pt x="401652" y="452927"/>
                  </a:cubicBezTo>
                  <a:cubicBezTo>
                    <a:pt x="475715" y="333286"/>
                    <a:pt x="554052" y="272041"/>
                    <a:pt x="649480" y="205099"/>
                  </a:cubicBezTo>
                  <a:cubicBezTo>
                    <a:pt x="744908" y="138157"/>
                    <a:pt x="893035" y="82609"/>
                    <a:pt x="974220" y="51275"/>
                  </a:cubicBezTo>
                  <a:cubicBezTo>
                    <a:pt x="1055405" y="19941"/>
                    <a:pt x="1109529" y="18516"/>
                    <a:pt x="1136590" y="17092"/>
                  </a:cubicBezTo>
                  <a:cubicBezTo>
                    <a:pt x="1163651" y="15668"/>
                    <a:pt x="1146560" y="-15667"/>
                    <a:pt x="1136590" y="42729"/>
                  </a:cubicBezTo>
                  <a:cubicBezTo>
                    <a:pt x="1126620" y="101125"/>
                    <a:pt x="1130893" y="66943"/>
                    <a:pt x="1076770" y="367470"/>
                  </a:cubicBezTo>
                  <a:cubicBezTo>
                    <a:pt x="1022647" y="667997"/>
                    <a:pt x="831790" y="1692068"/>
                    <a:pt x="811850" y="1845892"/>
                  </a:cubicBezTo>
                  <a:cubicBezTo>
                    <a:pt x="791910" y="1999716"/>
                    <a:pt x="917248" y="1468452"/>
                    <a:pt x="957129" y="1290415"/>
                  </a:cubicBezTo>
                  <a:cubicBezTo>
                    <a:pt x="997010" y="1112378"/>
                    <a:pt x="1018374" y="962827"/>
                    <a:pt x="1051133" y="777668"/>
                  </a:cubicBezTo>
                  <a:cubicBezTo>
                    <a:pt x="1083892" y="592509"/>
                    <a:pt x="1129469" y="309073"/>
                    <a:pt x="1153682" y="179462"/>
                  </a:cubicBezTo>
                  <a:cubicBezTo>
                    <a:pt x="1177895" y="49851"/>
                    <a:pt x="1187153" y="24925"/>
                    <a:pt x="1196411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763688" y="3169226"/>
            <a:ext cx="79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Stress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6508014" y="4699655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Strain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493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Pipe Expansion </a:t>
            </a:r>
            <a:r>
              <a:rPr lang="en-CA" dirty="0"/>
              <a:t>(Circumferential Stress Strain Curve)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34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Material Properties of HSS Pipes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63688" y="2951358"/>
            <a:ext cx="5544616" cy="2232248"/>
            <a:chOff x="1835696" y="2276872"/>
            <a:chExt cx="5544616" cy="2232248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2699792" y="2276872"/>
              <a:ext cx="0" cy="223224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835696" y="4365104"/>
              <a:ext cx="554461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 7"/>
            <p:cNvSpPr/>
            <p:nvPr/>
          </p:nvSpPr>
          <p:spPr>
            <a:xfrm>
              <a:off x="2709017" y="2521009"/>
              <a:ext cx="1196411" cy="1873492"/>
            </a:xfrm>
            <a:custGeom>
              <a:avLst/>
              <a:gdLst>
                <a:gd name="connsiteX0" fmla="*/ 0 w 1196411"/>
                <a:gd name="connsiteY0" fmla="*/ 1837346 h 1873492"/>
                <a:gd name="connsiteX1" fmla="*/ 205099 w 1196411"/>
                <a:gd name="connsiteY1" fmla="*/ 922946 h 1873492"/>
                <a:gd name="connsiteX2" fmla="*/ 401652 w 1196411"/>
                <a:gd name="connsiteY2" fmla="*/ 452927 h 1873492"/>
                <a:gd name="connsiteX3" fmla="*/ 649480 w 1196411"/>
                <a:gd name="connsiteY3" fmla="*/ 205099 h 1873492"/>
                <a:gd name="connsiteX4" fmla="*/ 974220 w 1196411"/>
                <a:gd name="connsiteY4" fmla="*/ 51275 h 1873492"/>
                <a:gd name="connsiteX5" fmla="*/ 1136590 w 1196411"/>
                <a:gd name="connsiteY5" fmla="*/ 17092 h 1873492"/>
                <a:gd name="connsiteX6" fmla="*/ 1136590 w 1196411"/>
                <a:gd name="connsiteY6" fmla="*/ 42729 h 1873492"/>
                <a:gd name="connsiteX7" fmla="*/ 1076770 w 1196411"/>
                <a:gd name="connsiteY7" fmla="*/ 367470 h 1873492"/>
                <a:gd name="connsiteX8" fmla="*/ 811850 w 1196411"/>
                <a:gd name="connsiteY8" fmla="*/ 1845892 h 1873492"/>
                <a:gd name="connsiteX9" fmla="*/ 957129 w 1196411"/>
                <a:gd name="connsiteY9" fmla="*/ 1290415 h 1873492"/>
                <a:gd name="connsiteX10" fmla="*/ 1051133 w 1196411"/>
                <a:gd name="connsiteY10" fmla="*/ 777668 h 1873492"/>
                <a:gd name="connsiteX11" fmla="*/ 1153682 w 1196411"/>
                <a:gd name="connsiteY11" fmla="*/ 179462 h 1873492"/>
                <a:gd name="connsiteX12" fmla="*/ 1196411 w 1196411"/>
                <a:gd name="connsiteY12" fmla="*/ 0 h 187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6411" h="1873492">
                  <a:moveTo>
                    <a:pt x="0" y="1837346"/>
                  </a:moveTo>
                  <a:cubicBezTo>
                    <a:pt x="69078" y="1495514"/>
                    <a:pt x="138157" y="1153682"/>
                    <a:pt x="205099" y="922946"/>
                  </a:cubicBezTo>
                  <a:cubicBezTo>
                    <a:pt x="272041" y="692210"/>
                    <a:pt x="327589" y="572568"/>
                    <a:pt x="401652" y="452927"/>
                  </a:cubicBezTo>
                  <a:cubicBezTo>
                    <a:pt x="475715" y="333286"/>
                    <a:pt x="554052" y="272041"/>
                    <a:pt x="649480" y="205099"/>
                  </a:cubicBezTo>
                  <a:cubicBezTo>
                    <a:pt x="744908" y="138157"/>
                    <a:pt x="893035" y="82609"/>
                    <a:pt x="974220" y="51275"/>
                  </a:cubicBezTo>
                  <a:cubicBezTo>
                    <a:pt x="1055405" y="19941"/>
                    <a:pt x="1109529" y="18516"/>
                    <a:pt x="1136590" y="17092"/>
                  </a:cubicBezTo>
                  <a:cubicBezTo>
                    <a:pt x="1163651" y="15668"/>
                    <a:pt x="1146560" y="-15667"/>
                    <a:pt x="1136590" y="42729"/>
                  </a:cubicBezTo>
                  <a:cubicBezTo>
                    <a:pt x="1126620" y="101125"/>
                    <a:pt x="1130893" y="66943"/>
                    <a:pt x="1076770" y="367470"/>
                  </a:cubicBezTo>
                  <a:cubicBezTo>
                    <a:pt x="1022647" y="667997"/>
                    <a:pt x="831790" y="1692068"/>
                    <a:pt x="811850" y="1845892"/>
                  </a:cubicBezTo>
                  <a:cubicBezTo>
                    <a:pt x="791910" y="1999716"/>
                    <a:pt x="917248" y="1468452"/>
                    <a:pt x="957129" y="1290415"/>
                  </a:cubicBezTo>
                  <a:cubicBezTo>
                    <a:pt x="997010" y="1112378"/>
                    <a:pt x="1018374" y="962827"/>
                    <a:pt x="1051133" y="777668"/>
                  </a:cubicBezTo>
                  <a:cubicBezTo>
                    <a:pt x="1083892" y="592509"/>
                    <a:pt x="1129469" y="309073"/>
                    <a:pt x="1153682" y="179462"/>
                  </a:cubicBezTo>
                  <a:cubicBezTo>
                    <a:pt x="1177895" y="49851"/>
                    <a:pt x="1187153" y="24925"/>
                    <a:pt x="1196411" y="0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491880" y="2276872"/>
              <a:ext cx="0" cy="2232248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907704" y="3195495"/>
            <a:ext cx="79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Stress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6508014" y="4699655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Strain</a:t>
            </a:r>
            <a:endParaRPr lang="en-CA" dirty="0"/>
          </a:p>
        </p:txBody>
      </p:sp>
      <p:sp>
        <p:nvSpPr>
          <p:cNvPr id="9" name="Freeform 8"/>
          <p:cNvSpPr/>
          <p:nvPr/>
        </p:nvSpPr>
        <p:spPr>
          <a:xfrm>
            <a:off x="3435409" y="2850363"/>
            <a:ext cx="3161944" cy="2208747"/>
          </a:xfrm>
          <a:custGeom>
            <a:avLst/>
            <a:gdLst>
              <a:gd name="connsiteX0" fmla="*/ 0 w 3161944"/>
              <a:gd name="connsiteY0" fmla="*/ 2208747 h 2208747"/>
              <a:gd name="connsiteX1" fmla="*/ 213645 w 3161944"/>
              <a:gd name="connsiteY1" fmla="*/ 1439626 h 2208747"/>
              <a:gd name="connsiteX2" fmla="*/ 358924 w 3161944"/>
              <a:gd name="connsiteY2" fmla="*/ 653413 h 2208747"/>
              <a:gd name="connsiteX3" fmla="*/ 418744 w 3161944"/>
              <a:gd name="connsiteY3" fmla="*/ 362856 h 2208747"/>
              <a:gd name="connsiteX4" fmla="*/ 427290 w 3161944"/>
              <a:gd name="connsiteY4" fmla="*/ 354310 h 2208747"/>
              <a:gd name="connsiteX5" fmla="*/ 820397 w 3161944"/>
              <a:gd name="connsiteY5" fmla="*/ 260306 h 2208747"/>
              <a:gd name="connsiteX6" fmla="*/ 1495514 w 3161944"/>
              <a:gd name="connsiteY6" fmla="*/ 166302 h 2208747"/>
              <a:gd name="connsiteX7" fmla="*/ 2572284 w 3161944"/>
              <a:gd name="connsiteY7" fmla="*/ 21024 h 2208747"/>
              <a:gd name="connsiteX8" fmla="*/ 3161944 w 3161944"/>
              <a:gd name="connsiteY8" fmla="*/ 3932 h 220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1944" h="2208747">
                <a:moveTo>
                  <a:pt x="0" y="2208747"/>
                </a:moveTo>
                <a:cubicBezTo>
                  <a:pt x="76912" y="1953797"/>
                  <a:pt x="153824" y="1698848"/>
                  <a:pt x="213645" y="1439626"/>
                </a:cubicBezTo>
                <a:cubicBezTo>
                  <a:pt x="273466" y="1180404"/>
                  <a:pt x="324741" y="832875"/>
                  <a:pt x="358924" y="653413"/>
                </a:cubicBezTo>
                <a:cubicBezTo>
                  <a:pt x="393107" y="473951"/>
                  <a:pt x="407350" y="412706"/>
                  <a:pt x="418744" y="362856"/>
                </a:cubicBezTo>
                <a:cubicBezTo>
                  <a:pt x="430138" y="313006"/>
                  <a:pt x="360348" y="371402"/>
                  <a:pt x="427290" y="354310"/>
                </a:cubicBezTo>
                <a:cubicBezTo>
                  <a:pt x="494232" y="337218"/>
                  <a:pt x="642360" y="291641"/>
                  <a:pt x="820397" y="260306"/>
                </a:cubicBezTo>
                <a:cubicBezTo>
                  <a:pt x="998434" y="228971"/>
                  <a:pt x="1495514" y="166302"/>
                  <a:pt x="1495514" y="166302"/>
                </a:cubicBezTo>
                <a:cubicBezTo>
                  <a:pt x="1787495" y="126422"/>
                  <a:pt x="2294546" y="48086"/>
                  <a:pt x="2572284" y="21024"/>
                </a:cubicBezTo>
                <a:cubicBezTo>
                  <a:pt x="2850022" y="-6038"/>
                  <a:pt x="3005983" y="-1053"/>
                  <a:pt x="3161944" y="393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3131840" y="2665697"/>
            <a:ext cx="79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Stress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161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 smtClean="0"/>
              <a:t>Bauschinger</a:t>
            </a:r>
            <a:r>
              <a:rPr lang="en-CA" dirty="0" smtClean="0"/>
              <a:t> Effect Model</a:t>
            </a:r>
            <a:endParaRPr lang="en-CA" dirty="0"/>
          </a:p>
          <a:p>
            <a:pPr marL="45720" indent="0">
              <a:buNone/>
            </a:pP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35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Material Properties of HSS Pipes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32856"/>
            <a:ext cx="5256584" cy="199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617" y="4132403"/>
            <a:ext cx="5166741" cy="204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85654" y="2739651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/>
              <a:t>Stress</a:t>
            </a:r>
            <a:endParaRPr lang="en-CA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652120" y="3573016"/>
            <a:ext cx="914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/>
              <a:t>Plastic Strain</a:t>
            </a:r>
            <a:endParaRPr lang="en-CA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882887" y="4910347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/>
              <a:t>Stress</a:t>
            </a:r>
            <a:endParaRPr lang="en-CA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5742204" y="5743713"/>
            <a:ext cx="914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/>
              <a:t>Plastic Strain</a:t>
            </a:r>
            <a:endParaRPr lang="en-CA" sz="1000" dirty="0"/>
          </a:p>
        </p:txBody>
      </p:sp>
      <p:sp>
        <p:nvSpPr>
          <p:cNvPr id="6" name="Rectangle 5"/>
          <p:cNvSpPr/>
          <p:nvPr/>
        </p:nvSpPr>
        <p:spPr>
          <a:xfrm>
            <a:off x="251520" y="6180735"/>
            <a:ext cx="8136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000" b="1" dirty="0" err="1"/>
              <a:t>Neupane</a:t>
            </a:r>
            <a:r>
              <a:rPr lang="en-CA" sz="1000" b="1" dirty="0"/>
              <a:t>, S.</a:t>
            </a:r>
            <a:r>
              <a:rPr lang="en-CA" sz="1000" dirty="0"/>
              <a:t>; </a:t>
            </a:r>
            <a:r>
              <a:rPr lang="en-CA" sz="1000" dirty="0" err="1"/>
              <a:t>Adeeb</a:t>
            </a:r>
            <a:r>
              <a:rPr lang="en-CA" sz="1000" dirty="0"/>
              <a:t>, S.; Cheng, J.J.R., Ferguson, J. and Martens, M. (2012). Modelling the deformation response of high strength steel pipelines, Part I: Material characterization to model the plastic anisotropy. </a:t>
            </a:r>
            <a:r>
              <a:rPr lang="en-CA" sz="1000" i="1" dirty="0"/>
              <a:t>ASME Journal of Applied Mechanics,</a:t>
            </a:r>
            <a:r>
              <a:rPr lang="en-CA" sz="1000" dirty="0"/>
              <a:t> 79(5):051002 (9 pages).</a:t>
            </a:r>
          </a:p>
        </p:txBody>
      </p:sp>
    </p:spTree>
    <p:extLst>
      <p:ext uri="{BB962C8B-B14F-4D97-AF65-F5344CB8AC3E}">
        <p14:creationId xmlns:p14="http://schemas.microsoft.com/office/powerpoint/2010/main" val="309542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Anisotropy and Buckling</a:t>
            </a:r>
          </a:p>
          <a:p>
            <a:pPr lvl="1"/>
            <a:r>
              <a:rPr lang="en-CA" dirty="0" smtClean="0"/>
              <a:t>Which curve should we use?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36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Material properties of </a:t>
            </a:r>
            <a:r>
              <a:rPr lang="en-CA" dirty="0" err="1" smtClean="0"/>
              <a:t>hss</a:t>
            </a:r>
            <a:r>
              <a:rPr lang="en-CA" dirty="0" smtClean="0"/>
              <a:t> pipes</a:t>
            </a:r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714361"/>
              </p:ext>
            </p:extLst>
          </p:nvPr>
        </p:nvGraphicFramePr>
        <p:xfrm>
          <a:off x="210746" y="357301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0%SMYS</a:t>
                      </a:r>
                      <a:r>
                        <a:rPr lang="en-CA" baseline="0" dirty="0" smtClean="0"/>
                        <a:t>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80%SMYS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Circumferential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sym typeface="Wingdings"/>
                        </a:rPr>
                        <a:t>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sym typeface="Wingdings"/>
                        </a:rPr>
                        <a:t>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Longitudinal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sym typeface="Wingdings"/>
                        </a:rPr>
                        <a:t>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sym typeface="Wingdings"/>
                        </a:rPr>
                        <a:t></a:t>
                      </a:r>
                      <a:endParaRPr lang="en-C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Anisotropic model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sym typeface="Wingdings"/>
                        </a:rPr>
                        <a:t>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sym typeface="Wingdings"/>
                        </a:rPr>
                        <a:t>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46" y="2780928"/>
            <a:ext cx="2703584" cy="2870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04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Anisotropy and Buckling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37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Material properties of </a:t>
            </a:r>
            <a:r>
              <a:rPr lang="en-CA" dirty="0" err="1" smtClean="0"/>
              <a:t>hss</a:t>
            </a:r>
            <a:r>
              <a:rPr lang="en-CA" dirty="0" smtClean="0"/>
              <a:t> pipes</a:t>
            </a:r>
            <a:endParaRPr lang="en-CA" dirty="0"/>
          </a:p>
        </p:txBody>
      </p:sp>
      <p:grpSp>
        <p:nvGrpSpPr>
          <p:cNvPr id="7" name="Group 6"/>
          <p:cNvGrpSpPr/>
          <p:nvPr/>
        </p:nvGrpSpPr>
        <p:grpSpPr>
          <a:xfrm>
            <a:off x="1043608" y="2132856"/>
            <a:ext cx="6696744" cy="4053740"/>
            <a:chOff x="899592" y="1988840"/>
            <a:chExt cx="7505700" cy="4543425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988840"/>
              <a:ext cx="7505700" cy="454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5"/>
            <p:cNvSpPr/>
            <p:nvPr/>
          </p:nvSpPr>
          <p:spPr>
            <a:xfrm>
              <a:off x="3059832" y="2732494"/>
              <a:ext cx="4320480" cy="624498"/>
            </a:xfrm>
            <a:prstGeom prst="ellipse">
              <a:avLst/>
            </a:prstGeom>
            <a:solidFill>
              <a:srgbClr val="FF9933">
                <a:alpha val="4392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/>
            <p:cNvSpPr/>
            <p:nvPr/>
          </p:nvSpPr>
          <p:spPr>
            <a:xfrm>
              <a:off x="2339752" y="2935930"/>
              <a:ext cx="72008" cy="312249"/>
            </a:xfrm>
            <a:prstGeom prst="ellipse">
              <a:avLst/>
            </a:prstGeom>
            <a:solidFill>
              <a:srgbClr val="FF9933">
                <a:alpha val="4392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Rectangle 8"/>
          <p:cNvSpPr/>
          <p:nvPr/>
        </p:nvSpPr>
        <p:spPr>
          <a:xfrm>
            <a:off x="106796" y="6186596"/>
            <a:ext cx="8281628" cy="41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000" b="1" dirty="0" err="1"/>
              <a:t>Neupane</a:t>
            </a:r>
            <a:r>
              <a:rPr lang="en-CA" sz="1000" b="1" dirty="0"/>
              <a:t>, S.</a:t>
            </a:r>
            <a:r>
              <a:rPr lang="en-CA" sz="1000" dirty="0"/>
              <a:t>; </a:t>
            </a:r>
            <a:r>
              <a:rPr lang="en-CA" sz="1000" dirty="0" err="1"/>
              <a:t>Adeeb</a:t>
            </a:r>
            <a:r>
              <a:rPr lang="en-CA" sz="1000" dirty="0"/>
              <a:t>, S.; Cheng, J.J.R., Ferguson, J. and Martens, M. (2012). Modelling the deformation response of high strength steel pipelines, Part II: Effects of material characterization on the deformation response of pipes. </a:t>
            </a:r>
            <a:r>
              <a:rPr lang="en-CA" sz="1000" i="1" dirty="0"/>
              <a:t>ASME Journal of Applied Mechanics,</a:t>
            </a:r>
            <a:r>
              <a:rPr lang="en-CA" sz="1000" dirty="0"/>
              <a:t> 79(5):051003 (7 pages).</a:t>
            </a:r>
          </a:p>
        </p:txBody>
      </p:sp>
    </p:spTree>
    <p:extLst>
      <p:ext uri="{BB962C8B-B14F-4D97-AF65-F5344CB8AC3E}">
        <p14:creationId xmlns:p14="http://schemas.microsoft.com/office/powerpoint/2010/main" val="306247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Anisotropy and Buckling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38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Material properties of </a:t>
            </a:r>
            <a:r>
              <a:rPr lang="en-CA" dirty="0" err="1" smtClean="0"/>
              <a:t>hss</a:t>
            </a:r>
            <a:r>
              <a:rPr lang="en-CA" dirty="0" smtClean="0"/>
              <a:t> pipes</a:t>
            </a:r>
            <a:endParaRPr lang="en-CA" dirty="0"/>
          </a:p>
        </p:txBody>
      </p:sp>
      <p:grpSp>
        <p:nvGrpSpPr>
          <p:cNvPr id="7" name="Group 6"/>
          <p:cNvGrpSpPr/>
          <p:nvPr/>
        </p:nvGrpSpPr>
        <p:grpSpPr>
          <a:xfrm>
            <a:off x="1255298" y="2204864"/>
            <a:ext cx="6557062" cy="3888432"/>
            <a:chOff x="899592" y="2060848"/>
            <a:chExt cx="7505700" cy="4543425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2060848"/>
              <a:ext cx="7505700" cy="4543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2339752" y="3573016"/>
              <a:ext cx="72008" cy="312249"/>
            </a:xfrm>
            <a:prstGeom prst="ellipse">
              <a:avLst/>
            </a:prstGeom>
            <a:solidFill>
              <a:srgbClr val="FF9933">
                <a:alpha val="4392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Freeform 4"/>
            <p:cNvSpPr/>
            <p:nvPr/>
          </p:nvSpPr>
          <p:spPr>
            <a:xfrm>
              <a:off x="3298677" y="3345047"/>
              <a:ext cx="3683237" cy="871671"/>
            </a:xfrm>
            <a:custGeom>
              <a:avLst/>
              <a:gdLst>
                <a:gd name="connsiteX0" fmla="*/ 145278 w 3683237"/>
                <a:gd name="connsiteY0" fmla="*/ 34183 h 871671"/>
                <a:gd name="connsiteX1" fmla="*/ 0 w 3683237"/>
                <a:gd name="connsiteY1" fmla="*/ 102550 h 871671"/>
                <a:gd name="connsiteX2" fmla="*/ 76912 w 3683237"/>
                <a:gd name="connsiteY2" fmla="*/ 205099 h 871671"/>
                <a:gd name="connsiteX3" fmla="*/ 264919 w 3683237"/>
                <a:gd name="connsiteY3" fmla="*/ 239282 h 871671"/>
                <a:gd name="connsiteX4" fmla="*/ 957129 w 3683237"/>
                <a:gd name="connsiteY4" fmla="*/ 230737 h 871671"/>
                <a:gd name="connsiteX5" fmla="*/ 1709159 w 3683237"/>
                <a:gd name="connsiteY5" fmla="*/ 273466 h 871671"/>
                <a:gd name="connsiteX6" fmla="*/ 2435551 w 3683237"/>
                <a:gd name="connsiteY6" fmla="*/ 282011 h 871671"/>
                <a:gd name="connsiteX7" fmla="*/ 2580830 w 3683237"/>
                <a:gd name="connsiteY7" fmla="*/ 299103 h 871671"/>
                <a:gd name="connsiteX8" fmla="*/ 2563738 w 3683237"/>
                <a:gd name="connsiteY8" fmla="*/ 478565 h 871671"/>
                <a:gd name="connsiteX9" fmla="*/ 1982624 w 3683237"/>
                <a:gd name="connsiteY9" fmla="*/ 487111 h 871671"/>
                <a:gd name="connsiteX10" fmla="*/ 1333144 w 3683237"/>
                <a:gd name="connsiteY10" fmla="*/ 529840 h 871671"/>
                <a:gd name="connsiteX11" fmla="*/ 640934 w 3683237"/>
                <a:gd name="connsiteY11" fmla="*/ 529840 h 871671"/>
                <a:gd name="connsiteX12" fmla="*/ 119641 w 3683237"/>
                <a:gd name="connsiteY12" fmla="*/ 598206 h 871671"/>
                <a:gd name="connsiteX13" fmla="*/ 94003 w 3683237"/>
                <a:gd name="connsiteY13" fmla="*/ 726393 h 871671"/>
                <a:gd name="connsiteX14" fmla="*/ 341831 w 3683237"/>
                <a:gd name="connsiteY14" fmla="*/ 769122 h 871671"/>
                <a:gd name="connsiteX15" fmla="*/ 905854 w 3683237"/>
                <a:gd name="connsiteY15" fmla="*/ 837488 h 871671"/>
                <a:gd name="connsiteX16" fmla="*/ 2119357 w 3683237"/>
                <a:gd name="connsiteY16" fmla="*/ 846034 h 871671"/>
                <a:gd name="connsiteX17" fmla="*/ 3127760 w 3683237"/>
                <a:gd name="connsiteY17" fmla="*/ 871671 h 871671"/>
                <a:gd name="connsiteX18" fmla="*/ 3580687 w 3683237"/>
                <a:gd name="connsiteY18" fmla="*/ 786213 h 871671"/>
                <a:gd name="connsiteX19" fmla="*/ 3683237 w 3683237"/>
                <a:gd name="connsiteY19" fmla="*/ 615297 h 871671"/>
                <a:gd name="connsiteX20" fmla="*/ 3495230 w 3683237"/>
                <a:gd name="connsiteY20" fmla="*/ 264920 h 871671"/>
                <a:gd name="connsiteX21" fmla="*/ 3093577 w 3683237"/>
                <a:gd name="connsiteY21" fmla="*/ 42729 h 871671"/>
                <a:gd name="connsiteX22" fmla="*/ 2657742 w 3683237"/>
                <a:gd name="connsiteY22" fmla="*/ 25638 h 871671"/>
                <a:gd name="connsiteX23" fmla="*/ 1811708 w 3683237"/>
                <a:gd name="connsiteY23" fmla="*/ 34183 h 871671"/>
                <a:gd name="connsiteX24" fmla="*/ 1034041 w 3683237"/>
                <a:gd name="connsiteY24" fmla="*/ 0 h 871671"/>
                <a:gd name="connsiteX25" fmla="*/ 487110 w 3683237"/>
                <a:gd name="connsiteY25" fmla="*/ 42729 h 871671"/>
                <a:gd name="connsiteX26" fmla="*/ 145278 w 3683237"/>
                <a:gd name="connsiteY26" fmla="*/ 34183 h 871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83237" h="871671">
                  <a:moveTo>
                    <a:pt x="145278" y="34183"/>
                  </a:moveTo>
                  <a:lnTo>
                    <a:pt x="0" y="102550"/>
                  </a:lnTo>
                  <a:lnTo>
                    <a:pt x="76912" y="205099"/>
                  </a:lnTo>
                  <a:lnTo>
                    <a:pt x="264919" y="239282"/>
                  </a:lnTo>
                  <a:lnTo>
                    <a:pt x="957129" y="230737"/>
                  </a:lnTo>
                  <a:lnTo>
                    <a:pt x="1709159" y="273466"/>
                  </a:lnTo>
                  <a:lnTo>
                    <a:pt x="2435551" y="282011"/>
                  </a:lnTo>
                  <a:lnTo>
                    <a:pt x="2580830" y="299103"/>
                  </a:lnTo>
                  <a:lnTo>
                    <a:pt x="2563738" y="478565"/>
                  </a:lnTo>
                  <a:lnTo>
                    <a:pt x="1982624" y="487111"/>
                  </a:lnTo>
                  <a:lnTo>
                    <a:pt x="1333144" y="529840"/>
                  </a:lnTo>
                  <a:lnTo>
                    <a:pt x="640934" y="529840"/>
                  </a:lnTo>
                  <a:lnTo>
                    <a:pt x="119641" y="598206"/>
                  </a:lnTo>
                  <a:lnTo>
                    <a:pt x="94003" y="726393"/>
                  </a:lnTo>
                  <a:lnTo>
                    <a:pt x="341831" y="769122"/>
                  </a:lnTo>
                  <a:lnTo>
                    <a:pt x="905854" y="837488"/>
                  </a:lnTo>
                  <a:lnTo>
                    <a:pt x="2119357" y="846034"/>
                  </a:lnTo>
                  <a:lnTo>
                    <a:pt x="3127760" y="871671"/>
                  </a:lnTo>
                  <a:lnTo>
                    <a:pt x="3580687" y="786213"/>
                  </a:lnTo>
                  <a:lnTo>
                    <a:pt x="3683237" y="615297"/>
                  </a:lnTo>
                  <a:lnTo>
                    <a:pt x="3495230" y="264920"/>
                  </a:lnTo>
                  <a:lnTo>
                    <a:pt x="3093577" y="42729"/>
                  </a:lnTo>
                  <a:lnTo>
                    <a:pt x="2657742" y="25638"/>
                  </a:lnTo>
                  <a:lnTo>
                    <a:pt x="1811708" y="34183"/>
                  </a:lnTo>
                  <a:lnTo>
                    <a:pt x="1034041" y="0"/>
                  </a:lnTo>
                  <a:lnTo>
                    <a:pt x="487110" y="42729"/>
                  </a:lnTo>
                  <a:lnTo>
                    <a:pt x="145278" y="34183"/>
                  </a:lnTo>
                  <a:close/>
                </a:path>
              </a:pathLst>
            </a:custGeom>
            <a:solidFill>
              <a:srgbClr val="C66951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06796" y="6186596"/>
            <a:ext cx="8281628" cy="41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000" b="1" dirty="0" err="1"/>
              <a:t>Neupane</a:t>
            </a:r>
            <a:r>
              <a:rPr lang="en-CA" sz="1000" b="1" dirty="0"/>
              <a:t>, S.</a:t>
            </a:r>
            <a:r>
              <a:rPr lang="en-CA" sz="1000" dirty="0"/>
              <a:t>; </a:t>
            </a:r>
            <a:r>
              <a:rPr lang="en-CA" sz="1000" dirty="0" err="1"/>
              <a:t>Adeeb</a:t>
            </a:r>
            <a:r>
              <a:rPr lang="en-CA" sz="1000" dirty="0"/>
              <a:t>, S.; Cheng, J.J.R., Ferguson, J. and Martens, M. (2012). Modelling the deformation response of high strength steel pipelines, Part II: Effects of material characterization on the deformation response of pipes. </a:t>
            </a:r>
            <a:r>
              <a:rPr lang="en-CA" sz="1000" i="1" dirty="0"/>
              <a:t>ASME Journal of Applied Mechanics,</a:t>
            </a:r>
            <a:r>
              <a:rPr lang="en-CA" sz="1000" dirty="0"/>
              <a:t> 79(5):051003 (7 pages).</a:t>
            </a:r>
          </a:p>
        </p:txBody>
      </p:sp>
    </p:spTree>
    <p:extLst>
      <p:ext uri="{BB962C8B-B14F-4D97-AF65-F5344CB8AC3E}">
        <p14:creationId xmlns:p14="http://schemas.microsoft.com/office/powerpoint/2010/main" val="27340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Anisotropy and Buckling</a:t>
            </a:r>
          </a:p>
          <a:p>
            <a:endParaRPr lang="en-CA" dirty="0" smtClean="0"/>
          </a:p>
          <a:p>
            <a:pPr lvl="1"/>
            <a:r>
              <a:rPr lang="en-CA" dirty="0" smtClean="0"/>
              <a:t>At high values of internal pressure, the circumferential stress strain curve governs buckling behaviour</a:t>
            </a:r>
          </a:p>
          <a:p>
            <a:pPr lvl="1"/>
            <a:r>
              <a:rPr lang="en-CA" dirty="0" smtClean="0"/>
              <a:t>At zero internal pressure, the longitudinal stress strain curve governs buckling behaviour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39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Material properties of </a:t>
            </a:r>
            <a:r>
              <a:rPr lang="en-CA" dirty="0" err="1" smtClean="0"/>
              <a:t>hss</a:t>
            </a:r>
            <a:r>
              <a:rPr lang="en-CA" dirty="0" smtClean="0"/>
              <a:t> pipes</a:t>
            </a:r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106796" y="6186596"/>
            <a:ext cx="8281628" cy="41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000" b="1" dirty="0" err="1"/>
              <a:t>Neupane</a:t>
            </a:r>
            <a:r>
              <a:rPr lang="en-CA" sz="1000" b="1" dirty="0"/>
              <a:t>, S.</a:t>
            </a:r>
            <a:r>
              <a:rPr lang="en-CA" sz="1000" dirty="0"/>
              <a:t>; </a:t>
            </a:r>
            <a:r>
              <a:rPr lang="en-CA" sz="1000" dirty="0" err="1"/>
              <a:t>Adeeb</a:t>
            </a:r>
            <a:r>
              <a:rPr lang="en-CA" sz="1000" dirty="0"/>
              <a:t>, S.; Cheng, J.J.R., Ferguson, J. and Martens, M. (2012). Modelling the deformation response of high strength steel pipelines, Part II: Effects of material characterization on the deformation response of pipes. </a:t>
            </a:r>
            <a:r>
              <a:rPr lang="en-CA" sz="1000" i="1" dirty="0"/>
              <a:t>ASME Journal of Applied Mechanics,</a:t>
            </a:r>
            <a:r>
              <a:rPr lang="en-CA" sz="1000" dirty="0"/>
              <a:t> 79(5):051003 (7 pages).</a:t>
            </a:r>
          </a:p>
        </p:txBody>
      </p:sp>
    </p:spTree>
    <p:extLst>
      <p:ext uri="{BB962C8B-B14F-4D97-AF65-F5344CB8AC3E}">
        <p14:creationId xmlns:p14="http://schemas.microsoft.com/office/powerpoint/2010/main" val="289221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Internal Pressure</a:t>
                </a:r>
              </a:p>
              <a:p>
                <a:pPr lvl="1"/>
                <a:r>
                  <a:rPr lang="en-CA" b="0" dirty="0" smtClean="0"/>
                  <a:t>Theoretical: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CA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/>
                          </a:rPr>
                          <m:t>𝑃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CA" b="0" i="1" smtClean="0">
                            <a:latin typeface="Cambria Math"/>
                          </a:rPr>
                          <m:t>2</m:t>
                        </m:r>
                        <m:r>
                          <a:rPr lang="en-CA" b="0" i="1" smtClean="0">
                            <a:latin typeface="Cambria Math"/>
                          </a:rPr>
                          <m:t>𝑡</m:t>
                        </m:r>
                      </m:den>
                    </m:f>
                  </m:oMath>
                </a14:m>
                <a:endParaRPr lang="en-CA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6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4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Intro: Loads on Pipe</a:t>
            </a:r>
            <a:endParaRPr lang="en-CA" dirty="0"/>
          </a:p>
        </p:txBody>
      </p:sp>
      <p:grpSp>
        <p:nvGrpSpPr>
          <p:cNvPr id="56" name="Group 55"/>
          <p:cNvGrpSpPr/>
          <p:nvPr/>
        </p:nvGrpSpPr>
        <p:grpSpPr>
          <a:xfrm>
            <a:off x="4716016" y="2128210"/>
            <a:ext cx="3306096" cy="2889612"/>
            <a:chOff x="2616299" y="2123564"/>
            <a:chExt cx="3306096" cy="2889612"/>
          </a:xfrm>
        </p:grpSpPr>
        <p:sp>
          <p:nvSpPr>
            <p:cNvPr id="5" name="Block Arc 4"/>
            <p:cNvSpPr/>
            <p:nvPr/>
          </p:nvSpPr>
          <p:spPr>
            <a:xfrm>
              <a:off x="3131840" y="2492896"/>
              <a:ext cx="2160240" cy="2160240"/>
            </a:xfrm>
            <a:prstGeom prst="blockArc">
              <a:avLst>
                <a:gd name="adj1" fmla="val 10800000"/>
                <a:gd name="adj2" fmla="val 21538727"/>
                <a:gd name="adj3" fmla="val 560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131840" y="4653136"/>
              <a:ext cx="2160240" cy="0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275856" y="4365104"/>
              <a:ext cx="1877920" cy="0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264432" y="3573016"/>
              <a:ext cx="11424" cy="14401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148064" y="3564082"/>
              <a:ext cx="11424" cy="14401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20355" y="3573016"/>
              <a:ext cx="11424" cy="14401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292080" y="3564082"/>
              <a:ext cx="11424" cy="14401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902479" y="4039229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2479" y="4039229"/>
                  <a:ext cx="463780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851920" y="4365104"/>
                  <a:ext cx="564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/>
                          </a:rPr>
                          <m:t>𝑂𝐷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1920" y="4365104"/>
                  <a:ext cx="564898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/>
            <p:cNvCxnSpPr/>
            <p:nvPr/>
          </p:nvCxnSpPr>
          <p:spPr>
            <a:xfrm flipV="1">
              <a:off x="4193752" y="2636912"/>
              <a:ext cx="0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/>
            <p:cNvGrpSpPr/>
            <p:nvPr/>
          </p:nvGrpSpPr>
          <p:grpSpPr>
            <a:xfrm>
              <a:off x="3275856" y="2673379"/>
              <a:ext cx="721830" cy="827629"/>
              <a:chOff x="3275856" y="2673379"/>
              <a:chExt cx="721830" cy="827629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 flipH="1">
                <a:off x="3275856" y="3501008"/>
                <a:ext cx="216024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3275856" y="3276050"/>
                <a:ext cx="216024" cy="8094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H="1" flipV="1">
                <a:off x="3363427" y="3131572"/>
                <a:ext cx="216024" cy="8094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 flipV="1">
                <a:off x="3491880" y="2938539"/>
                <a:ext cx="216024" cy="1304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 flipV="1">
                <a:off x="3661506" y="2780929"/>
                <a:ext cx="190414" cy="22282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3902479" y="2673379"/>
                <a:ext cx="95207" cy="25156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H="1">
              <a:off x="4416818" y="2681763"/>
              <a:ext cx="721830" cy="827629"/>
              <a:chOff x="3275856" y="2673379"/>
              <a:chExt cx="721830" cy="827629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 flipH="1">
                <a:off x="3275856" y="3501008"/>
                <a:ext cx="216024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3275856" y="3276050"/>
                <a:ext cx="216024" cy="8094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 flipV="1">
                <a:off x="3363427" y="3131572"/>
                <a:ext cx="216024" cy="8094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3491880" y="2938539"/>
                <a:ext cx="216024" cy="1304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3661506" y="2780929"/>
                <a:ext cx="190414" cy="22282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3902479" y="2673379"/>
                <a:ext cx="95207" cy="25156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3902479" y="3057482"/>
                  <a:ext cx="3906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/>
                          </a:rPr>
                          <m:t>𝑃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2479" y="3057482"/>
                  <a:ext cx="390683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/>
            <p:cNvCxnSpPr/>
            <p:nvPr/>
          </p:nvCxnSpPr>
          <p:spPr>
            <a:xfrm>
              <a:off x="5220072" y="3573016"/>
              <a:ext cx="0" cy="4662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3203848" y="3573016"/>
              <a:ext cx="0" cy="4662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5310304" y="3669897"/>
                  <a:ext cx="612091" cy="6108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CA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CA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0304" y="3669897"/>
                  <a:ext cx="612091" cy="61087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/>
            <p:cNvCxnSpPr/>
            <p:nvPr/>
          </p:nvCxnSpPr>
          <p:spPr>
            <a:xfrm flipV="1">
              <a:off x="4366259" y="2492896"/>
              <a:ext cx="49081" cy="14401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4406106" y="2123564"/>
                  <a:ext cx="3393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6106" y="2123564"/>
                  <a:ext cx="339388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616299" y="3669897"/>
                  <a:ext cx="612091" cy="6108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CA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CA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6299" y="3669897"/>
                  <a:ext cx="612091" cy="61087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6000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Initial Imperfections Measurement </a:t>
            </a:r>
          </a:p>
          <a:p>
            <a:r>
              <a:rPr lang="en-CA" dirty="0" smtClean="0"/>
              <a:t>(20micrometer + 25micrometer/meter)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40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 Imperfections of HSS </a:t>
            </a:r>
            <a:r>
              <a:rPr lang="en-CA" dirty="0" smtClean="0"/>
              <a:t>Pipes</a:t>
            </a:r>
            <a:endParaRPr lang="en-CA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511" y="2708920"/>
            <a:ext cx="42672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70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Initial Imperfections Measurement </a:t>
            </a:r>
          </a:p>
          <a:p>
            <a:r>
              <a:rPr lang="en-CA" dirty="0" smtClean="0"/>
              <a:t>(20micrometer + 25micrometer/meter)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41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 Imperfections of HSS </a:t>
            </a:r>
            <a:r>
              <a:rPr lang="en-CA" dirty="0" smtClean="0"/>
              <a:t>Pipes</a:t>
            </a:r>
            <a:endParaRPr lang="en-CA" dirty="0"/>
          </a:p>
        </p:txBody>
      </p:sp>
      <p:pic>
        <p:nvPicPr>
          <p:cNvPr id="19458" name="Picture 2" descr="E:\Work\Pipelines\Imperfections\Site Visit Pictures 2011 July\2011-09-06 13.44.5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512" y="2609528"/>
            <a:ext cx="489654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63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Best Fit Cylinder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42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Initial imperfections of </a:t>
            </a:r>
            <a:r>
              <a:rPr lang="en-CA" dirty="0" err="1" smtClean="0"/>
              <a:t>hss</a:t>
            </a:r>
            <a:r>
              <a:rPr lang="en-CA" dirty="0" smtClean="0"/>
              <a:t> pipes</a:t>
            </a:r>
            <a:endParaRPr lang="en-CA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0" y="2060848"/>
            <a:ext cx="4052175" cy="411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7504" y="6226392"/>
            <a:ext cx="8352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000" b="1" u="sng" dirty="0" err="1"/>
              <a:t>Kainat</a:t>
            </a:r>
            <a:r>
              <a:rPr lang="en-CA" sz="1000" b="1" u="sng" dirty="0"/>
              <a:t>, M.;</a:t>
            </a:r>
            <a:r>
              <a:rPr lang="en-CA" sz="1000" dirty="0"/>
              <a:t> </a:t>
            </a:r>
            <a:r>
              <a:rPr lang="en-CA" sz="1000" dirty="0" err="1"/>
              <a:t>Adeeb</a:t>
            </a:r>
            <a:r>
              <a:rPr lang="en-CA" sz="1000" dirty="0"/>
              <a:t>, S.; Cheng, J.J.R.; Ferguson, J. and Martens, M.(2012). Identifying initial imperfection patterns of energy pipes using a 3D laser scanner. </a:t>
            </a:r>
            <a:r>
              <a:rPr lang="en-CA" sz="1000" i="1" dirty="0"/>
              <a:t>Proceedings of the International Pipeline Conference (IPC), September 24-28, Calgary, Alberta, Canada. IPC2012-90201</a:t>
            </a:r>
            <a:r>
              <a:rPr lang="en-CA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89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Initial Imperfection Measurements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43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Initial imperfections of </a:t>
            </a:r>
            <a:r>
              <a:rPr lang="en-CA" dirty="0" err="1" smtClean="0"/>
              <a:t>hss</a:t>
            </a:r>
            <a:r>
              <a:rPr lang="en-CA" dirty="0" smtClean="0"/>
              <a:t> pipes</a:t>
            </a:r>
            <a:endParaRPr lang="en-CA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431" y="2185969"/>
            <a:ext cx="5197003" cy="4040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7504" y="6226392"/>
            <a:ext cx="8352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000" b="1" u="sng" dirty="0" err="1"/>
              <a:t>Kainat</a:t>
            </a:r>
            <a:r>
              <a:rPr lang="en-CA" sz="1000" b="1" u="sng" dirty="0"/>
              <a:t>, M.;</a:t>
            </a:r>
            <a:r>
              <a:rPr lang="en-CA" sz="1000" dirty="0"/>
              <a:t> </a:t>
            </a:r>
            <a:r>
              <a:rPr lang="en-CA" sz="1000" dirty="0" err="1"/>
              <a:t>Adeeb</a:t>
            </a:r>
            <a:r>
              <a:rPr lang="en-CA" sz="1000" dirty="0"/>
              <a:t>, S.; Cheng, J.J.R.; Ferguson, J. and Martens, M.(2012). Identifying initial imperfection patterns of energy pipes using a 3D laser scanner. </a:t>
            </a:r>
            <a:r>
              <a:rPr lang="en-CA" sz="1000" i="1" dirty="0"/>
              <a:t>Proceedings of the International Pipeline Conference (IPC), September 24-28, Calgary, Alberta, Canada. IPC2012-90201</a:t>
            </a:r>
            <a:r>
              <a:rPr lang="en-CA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778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Ovalization</a:t>
                </a:r>
              </a:p>
              <a:p>
                <a:r>
                  <a:rPr lang="en-CA" dirty="0" err="1" smtClean="0"/>
                  <a:t>Ovality</a:t>
                </a:r>
                <a:r>
                  <a:rPr lang="en-CA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/>
                          </a:rPr>
                          <m:t>Δ</m:t>
                        </m:r>
                        <m:r>
                          <a:rPr lang="en-CA" b="0" i="1" smtClean="0">
                            <a:latin typeface="Cambria Math"/>
                          </a:rPr>
                          <m:t>𝐷</m:t>
                        </m:r>
                      </m:num>
                      <m:den>
                        <m:sSub>
                          <m:sSubPr>
                            <m:ctrlPr>
                              <a:rPr lang="en-CA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/>
                              </a:rPr>
                              <m:t>𝑎𝑣𝑒𝑟𝑎𝑔𝑒</m:t>
                            </m:r>
                          </m:sub>
                        </m:sSub>
                      </m:den>
                    </m:f>
                    <m:r>
                      <a:rPr lang="en-CA" b="0" i="1" smtClean="0">
                        <a:latin typeface="Cambria Math"/>
                      </a:rPr>
                      <m:t>≤0.03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6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44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Initial imperfections of </a:t>
            </a:r>
            <a:r>
              <a:rPr lang="en-CA" dirty="0" err="1" smtClean="0"/>
              <a:t>hss</a:t>
            </a:r>
            <a:r>
              <a:rPr lang="en-CA" dirty="0" smtClean="0"/>
              <a:t> pipes</a:t>
            </a:r>
            <a:endParaRPr lang="en-CA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08920"/>
            <a:ext cx="4221017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7504" y="6226392"/>
            <a:ext cx="8352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000" b="1" u="sng" dirty="0" err="1"/>
              <a:t>Kainat</a:t>
            </a:r>
            <a:r>
              <a:rPr lang="en-CA" sz="1000" b="1" u="sng" dirty="0"/>
              <a:t>, M.;</a:t>
            </a:r>
            <a:r>
              <a:rPr lang="en-CA" sz="1000" dirty="0"/>
              <a:t> </a:t>
            </a:r>
            <a:r>
              <a:rPr lang="en-CA" sz="1000" dirty="0" err="1"/>
              <a:t>Adeeb</a:t>
            </a:r>
            <a:r>
              <a:rPr lang="en-CA" sz="1000" dirty="0"/>
              <a:t>, S.; Cheng, J.J.R.; Ferguson, J. and Martens, M.(2012). Identifying initial imperfection patterns of energy pipes using a 3D laser scanner. </a:t>
            </a:r>
            <a:r>
              <a:rPr lang="en-CA" sz="1000" i="1" dirty="0"/>
              <a:t>Proceedings of the International Pipeline Conference (IPC), September 24-28, Calgary, Alberta, Canada. IPC2012-90201</a:t>
            </a:r>
            <a:r>
              <a:rPr lang="en-CA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458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Wall Thickness Measurement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45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Initial imperfections of </a:t>
            </a:r>
            <a:r>
              <a:rPr lang="en-CA" dirty="0" err="1" smtClean="0"/>
              <a:t>hss</a:t>
            </a:r>
            <a:r>
              <a:rPr lang="en-CA" dirty="0" smtClean="0"/>
              <a:t> pipes</a:t>
            </a:r>
            <a:endParaRPr lang="en-CA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92896"/>
            <a:ext cx="3744416" cy="342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7504" y="6226392"/>
            <a:ext cx="8352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000" b="1" u="sng" dirty="0" err="1"/>
              <a:t>Kainat</a:t>
            </a:r>
            <a:r>
              <a:rPr lang="en-CA" sz="1000" b="1" u="sng" dirty="0"/>
              <a:t>, M.;</a:t>
            </a:r>
            <a:r>
              <a:rPr lang="en-CA" sz="1000" dirty="0"/>
              <a:t> </a:t>
            </a:r>
            <a:r>
              <a:rPr lang="en-CA" sz="1000" dirty="0" err="1"/>
              <a:t>Adeeb</a:t>
            </a:r>
            <a:r>
              <a:rPr lang="en-CA" sz="1000" dirty="0"/>
              <a:t>, S.; Cheng, J.J.R.; Ferguson, J. and Martens, M.(2012). Identifying initial imperfection patterns of energy pipes using a 3D laser scanner. </a:t>
            </a:r>
            <a:r>
              <a:rPr lang="en-CA" sz="1000" i="1" dirty="0"/>
              <a:t>Proceedings of the International Pipeline Conference (IPC), September 24-28, Calgary, Alberta, Canada. IPC2012-90201</a:t>
            </a:r>
            <a:r>
              <a:rPr lang="en-CA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977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 smtClean="0"/>
              <a:t>Ovality</a:t>
            </a:r>
            <a:r>
              <a:rPr lang="en-CA" dirty="0" smtClean="0"/>
              <a:t> Results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46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Initial imperfections of </a:t>
            </a:r>
            <a:r>
              <a:rPr lang="en-CA" dirty="0" err="1" smtClean="0"/>
              <a:t>hss</a:t>
            </a:r>
            <a:r>
              <a:rPr lang="en-CA" dirty="0" smtClean="0"/>
              <a:t> pipes</a:t>
            </a:r>
            <a:endParaRPr lang="en-CA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1"/>
          <a:stretch/>
        </p:blipFill>
        <p:spPr bwMode="auto">
          <a:xfrm>
            <a:off x="1115616" y="2132856"/>
            <a:ext cx="5164751" cy="439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924944"/>
            <a:ext cx="207645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7504" y="6226392"/>
            <a:ext cx="8352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000" b="1" u="sng" dirty="0" err="1"/>
              <a:t>Kainat</a:t>
            </a:r>
            <a:r>
              <a:rPr lang="en-CA" sz="1000" b="1" u="sng" dirty="0"/>
              <a:t>, M.;</a:t>
            </a:r>
            <a:r>
              <a:rPr lang="en-CA" sz="1000" dirty="0"/>
              <a:t> </a:t>
            </a:r>
            <a:r>
              <a:rPr lang="en-CA" sz="1000" dirty="0" err="1"/>
              <a:t>Adeeb</a:t>
            </a:r>
            <a:r>
              <a:rPr lang="en-CA" sz="1000" dirty="0"/>
              <a:t>, S.; Cheng, J.J.R.; Ferguson, J. and Martens, M.(2012). Identifying initial imperfection patterns of energy pipes using a 3D laser scanner. </a:t>
            </a:r>
            <a:r>
              <a:rPr lang="en-CA" sz="1000" i="1" dirty="0"/>
              <a:t>Proceedings of the International Pipeline Conference (IPC), September 24-28, Calgary, Alberta, Canada. IPC2012-90201</a:t>
            </a:r>
            <a:r>
              <a:rPr lang="en-CA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4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 smtClean="0"/>
              <a:t>Ovality</a:t>
            </a:r>
            <a:r>
              <a:rPr lang="en-CA" dirty="0" smtClean="0"/>
              <a:t> Results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47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Initial imperfections of </a:t>
            </a:r>
            <a:r>
              <a:rPr lang="en-CA" dirty="0" err="1" smtClean="0"/>
              <a:t>hss</a:t>
            </a:r>
            <a:r>
              <a:rPr lang="en-CA" dirty="0" smtClean="0"/>
              <a:t> pipes</a:t>
            </a:r>
            <a:endParaRPr lang="en-CA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52936"/>
            <a:ext cx="554355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7504" y="6226392"/>
            <a:ext cx="8352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000" b="1" u="sng" dirty="0" err="1"/>
              <a:t>Kainat</a:t>
            </a:r>
            <a:r>
              <a:rPr lang="en-CA" sz="1000" b="1" u="sng" dirty="0"/>
              <a:t>, M.;</a:t>
            </a:r>
            <a:r>
              <a:rPr lang="en-CA" sz="1000" dirty="0"/>
              <a:t> </a:t>
            </a:r>
            <a:r>
              <a:rPr lang="en-CA" sz="1000" dirty="0" err="1"/>
              <a:t>Adeeb</a:t>
            </a:r>
            <a:r>
              <a:rPr lang="en-CA" sz="1000" dirty="0"/>
              <a:t>, S.; Cheng, J.J.R.; Ferguson, J. and Martens, M.(2012). Identifying initial imperfection patterns of energy pipes using a 3D laser scanner. </a:t>
            </a:r>
            <a:r>
              <a:rPr lang="en-CA" sz="1000" i="1" dirty="0"/>
              <a:t>Proceedings of the International Pipeline Conference (IPC), September 24-28, Calgary, Alberta, Canada. IPC2012-90201</a:t>
            </a:r>
            <a:r>
              <a:rPr lang="en-CA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211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 smtClean="0"/>
              <a:t>Ovality</a:t>
            </a:r>
            <a:r>
              <a:rPr lang="en-CA" dirty="0" smtClean="0"/>
              <a:t> Results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48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Initial imperfections of </a:t>
            </a:r>
            <a:r>
              <a:rPr lang="en-CA" dirty="0" err="1" smtClean="0"/>
              <a:t>hss</a:t>
            </a:r>
            <a:r>
              <a:rPr lang="en-CA" dirty="0" smtClean="0"/>
              <a:t> pipes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107504" y="6226392"/>
            <a:ext cx="8352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000" b="1" u="sng" dirty="0" err="1"/>
              <a:t>Kainat</a:t>
            </a:r>
            <a:r>
              <a:rPr lang="en-CA" sz="1000" b="1" u="sng" dirty="0"/>
              <a:t>, M.;</a:t>
            </a:r>
            <a:r>
              <a:rPr lang="en-CA" sz="1000" dirty="0"/>
              <a:t> </a:t>
            </a:r>
            <a:r>
              <a:rPr lang="en-CA" sz="1000" dirty="0" err="1"/>
              <a:t>Adeeb</a:t>
            </a:r>
            <a:r>
              <a:rPr lang="en-CA" sz="1000" dirty="0"/>
              <a:t>, S.; Cheng, J.J.R.; Ferguson, J. and Martens, M.(2012). Identifying initial imperfection patterns of energy pipes using a 3D laser scanner. </a:t>
            </a:r>
            <a:r>
              <a:rPr lang="en-CA" sz="1000" i="1" dirty="0"/>
              <a:t>Proceedings of the International Pipeline Conference (IPC), September 24-28, Calgary, Alberta, Canada. IPC2012-90201</a:t>
            </a:r>
            <a:r>
              <a:rPr lang="en-CA" sz="1000" dirty="0"/>
              <a:t>.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21919"/>
            <a:ext cx="4880277" cy="412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85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Wall Thickness Results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49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 imperfections of </a:t>
            </a:r>
            <a:r>
              <a:rPr lang="en-CA" dirty="0" err="1"/>
              <a:t>hss</a:t>
            </a:r>
            <a:r>
              <a:rPr lang="en-CA" dirty="0"/>
              <a:t> pipes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32856"/>
            <a:ext cx="481965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3995936" y="5641364"/>
            <a:ext cx="14401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07904" y="5219908"/>
            <a:ext cx="1421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err="1" smtClean="0"/>
              <a:t>Upto</a:t>
            </a:r>
            <a:r>
              <a:rPr lang="en-CA" sz="1200" dirty="0" smtClean="0"/>
              <a:t> 30% increase</a:t>
            </a:r>
            <a:endParaRPr lang="en-CA" sz="12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99887" y="2708920"/>
            <a:ext cx="14401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95936" y="3111427"/>
            <a:ext cx="1464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err="1" smtClean="0"/>
              <a:t>Upto</a:t>
            </a:r>
            <a:r>
              <a:rPr lang="en-CA" sz="1200" dirty="0" smtClean="0"/>
              <a:t> 15% </a:t>
            </a:r>
            <a:r>
              <a:rPr lang="en-CA" sz="1200" dirty="0" smtClean="0"/>
              <a:t>decrease</a:t>
            </a:r>
            <a:endParaRPr lang="en-CA" sz="1200" dirty="0"/>
          </a:p>
        </p:txBody>
      </p:sp>
      <p:sp>
        <p:nvSpPr>
          <p:cNvPr id="12" name="Rectangle 11"/>
          <p:cNvSpPr/>
          <p:nvPr/>
        </p:nvSpPr>
        <p:spPr>
          <a:xfrm>
            <a:off x="107504" y="6333351"/>
            <a:ext cx="8352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000" b="1" u="sng" dirty="0" err="1"/>
              <a:t>Kainat</a:t>
            </a:r>
            <a:r>
              <a:rPr lang="en-CA" sz="1000" b="1" u="sng" dirty="0"/>
              <a:t>, M.;</a:t>
            </a:r>
            <a:r>
              <a:rPr lang="en-CA" sz="1000" dirty="0"/>
              <a:t> </a:t>
            </a:r>
            <a:r>
              <a:rPr lang="en-CA" sz="1000" dirty="0" err="1"/>
              <a:t>Adeeb</a:t>
            </a:r>
            <a:r>
              <a:rPr lang="en-CA" sz="1000" dirty="0"/>
              <a:t>, S.; Cheng, J.J.R.; Ferguson, J. and Martens, M.(2012). Identifying initial imperfection patterns of energy pipes using a 3D laser scanner. </a:t>
            </a:r>
            <a:r>
              <a:rPr lang="en-CA" sz="1000" i="1" dirty="0"/>
              <a:t>Proceedings of the International Pipeline Conference (IPC), September 24-28, Calgary, Alberta, Canada. IPC2012-90201</a:t>
            </a:r>
            <a:r>
              <a:rPr lang="en-CA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626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Internal Pressure</a:t>
                </a:r>
              </a:p>
              <a:p>
                <a:pPr lvl="1"/>
                <a:r>
                  <a:rPr lang="en-CA" b="0" dirty="0" smtClean="0"/>
                  <a:t>Theoretical: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CA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/>
                          </a:rPr>
                          <m:t>𝑃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CA" b="0" i="1" smtClean="0">
                            <a:latin typeface="Cambria Math"/>
                          </a:rPr>
                          <m:t>2</m:t>
                        </m:r>
                        <m:r>
                          <a:rPr lang="en-CA" b="0" i="1" smtClean="0">
                            <a:latin typeface="Cambria Math"/>
                          </a:rPr>
                          <m:t>𝑡</m:t>
                        </m:r>
                      </m:den>
                    </m:f>
                  </m:oMath>
                </a14:m>
                <a:endParaRPr lang="en-CA" dirty="0" smtClean="0"/>
              </a:p>
              <a:p>
                <a:pPr lvl="1"/>
                <a:r>
                  <a:rPr lang="en-CA" dirty="0"/>
                  <a:t>Barlow </a:t>
                </a:r>
                <a:r>
                  <a:rPr lang="en-CA" dirty="0" smtClean="0"/>
                  <a:t>Formula: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CA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CA" i="1">
                            <a:latin typeface="Cambria Math"/>
                          </a:rPr>
                        </m:ctrlPr>
                      </m:fPr>
                      <m:num>
                        <m:r>
                          <a:rPr lang="en-CA" i="1">
                            <a:latin typeface="Cambria Math"/>
                          </a:rPr>
                          <m:t>𝑃</m:t>
                        </m:r>
                        <m:r>
                          <a:rPr lang="en-CA" b="0" i="1" smtClean="0">
                            <a:latin typeface="Cambria Math"/>
                          </a:rPr>
                          <m:t> </m:t>
                        </m:r>
                        <m:r>
                          <a:rPr lang="en-CA" b="0" i="1" smtClean="0">
                            <a:latin typeface="Cambria Math"/>
                          </a:rPr>
                          <m:t>𝑂𝐷</m:t>
                        </m:r>
                      </m:num>
                      <m:den>
                        <m:r>
                          <a:rPr lang="en-CA" i="1">
                            <a:latin typeface="Cambria Math"/>
                          </a:rPr>
                          <m:t>2</m:t>
                        </m:r>
                        <m:r>
                          <a:rPr lang="en-CA" i="1">
                            <a:latin typeface="Cambria Math"/>
                          </a:rPr>
                          <m:t>𝑡</m:t>
                        </m:r>
                      </m:den>
                    </m:f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6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5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Intro: Loads on Pipe</a:t>
            </a:r>
            <a:endParaRPr lang="en-CA" dirty="0"/>
          </a:p>
        </p:txBody>
      </p:sp>
      <p:grpSp>
        <p:nvGrpSpPr>
          <p:cNvPr id="56" name="Group 55"/>
          <p:cNvGrpSpPr/>
          <p:nvPr/>
        </p:nvGrpSpPr>
        <p:grpSpPr>
          <a:xfrm>
            <a:off x="4716016" y="2128210"/>
            <a:ext cx="3306096" cy="2889612"/>
            <a:chOff x="2616299" y="2123564"/>
            <a:chExt cx="3306096" cy="2889612"/>
          </a:xfrm>
        </p:grpSpPr>
        <p:sp>
          <p:nvSpPr>
            <p:cNvPr id="5" name="Block Arc 4"/>
            <p:cNvSpPr/>
            <p:nvPr/>
          </p:nvSpPr>
          <p:spPr>
            <a:xfrm>
              <a:off x="3131840" y="2492896"/>
              <a:ext cx="2160240" cy="2160240"/>
            </a:xfrm>
            <a:prstGeom prst="blockArc">
              <a:avLst>
                <a:gd name="adj1" fmla="val 10800000"/>
                <a:gd name="adj2" fmla="val 21538727"/>
                <a:gd name="adj3" fmla="val 560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131840" y="4653136"/>
              <a:ext cx="2160240" cy="0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275856" y="4365104"/>
              <a:ext cx="1877920" cy="0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264432" y="3573016"/>
              <a:ext cx="11424" cy="14401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148064" y="3564082"/>
              <a:ext cx="11424" cy="14401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20355" y="3573016"/>
              <a:ext cx="11424" cy="14401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292080" y="3564082"/>
              <a:ext cx="11424" cy="14401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902479" y="4039229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2479" y="4039229"/>
                  <a:ext cx="463780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851920" y="4365104"/>
                  <a:ext cx="564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/>
                          </a:rPr>
                          <m:t>𝑂𝐷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1920" y="4365104"/>
                  <a:ext cx="564898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/>
            <p:cNvCxnSpPr/>
            <p:nvPr/>
          </p:nvCxnSpPr>
          <p:spPr>
            <a:xfrm flipV="1">
              <a:off x="4193752" y="2636912"/>
              <a:ext cx="0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/>
            <p:cNvGrpSpPr/>
            <p:nvPr/>
          </p:nvGrpSpPr>
          <p:grpSpPr>
            <a:xfrm>
              <a:off x="3275856" y="2673379"/>
              <a:ext cx="721830" cy="827629"/>
              <a:chOff x="3275856" y="2673379"/>
              <a:chExt cx="721830" cy="827629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 flipH="1">
                <a:off x="3275856" y="3501008"/>
                <a:ext cx="216024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3275856" y="3276050"/>
                <a:ext cx="216024" cy="8094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H="1" flipV="1">
                <a:off x="3363427" y="3131572"/>
                <a:ext cx="216024" cy="8094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 flipV="1">
                <a:off x="3491880" y="2938539"/>
                <a:ext cx="216024" cy="1304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 flipV="1">
                <a:off x="3661506" y="2780929"/>
                <a:ext cx="190414" cy="22282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3902479" y="2673379"/>
                <a:ext cx="95207" cy="25156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H="1">
              <a:off x="4416818" y="2681763"/>
              <a:ext cx="721830" cy="827629"/>
              <a:chOff x="3275856" y="2673379"/>
              <a:chExt cx="721830" cy="827629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 flipH="1">
                <a:off x="3275856" y="3501008"/>
                <a:ext cx="216024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3275856" y="3276050"/>
                <a:ext cx="216024" cy="8094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 flipV="1">
                <a:off x="3363427" y="3131572"/>
                <a:ext cx="216024" cy="8094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3491880" y="2938539"/>
                <a:ext cx="216024" cy="1304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3661506" y="2780929"/>
                <a:ext cx="190414" cy="22282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3902479" y="2673379"/>
                <a:ext cx="95207" cy="25156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3902479" y="3057482"/>
                  <a:ext cx="3906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/>
                          </a:rPr>
                          <m:t>𝑃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2479" y="3057482"/>
                  <a:ext cx="390683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/>
            <p:cNvCxnSpPr/>
            <p:nvPr/>
          </p:nvCxnSpPr>
          <p:spPr>
            <a:xfrm>
              <a:off x="5220072" y="3573016"/>
              <a:ext cx="0" cy="4662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3203848" y="3573016"/>
              <a:ext cx="0" cy="4662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5310304" y="3669897"/>
                  <a:ext cx="612091" cy="6108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CA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CA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0304" y="3669897"/>
                  <a:ext cx="612091" cy="61087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/>
            <p:cNvCxnSpPr/>
            <p:nvPr/>
          </p:nvCxnSpPr>
          <p:spPr>
            <a:xfrm flipV="1">
              <a:off x="4366259" y="2492896"/>
              <a:ext cx="49081" cy="14401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4406106" y="2123564"/>
                  <a:ext cx="3393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6106" y="2123564"/>
                  <a:ext cx="339388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616299" y="3669897"/>
                  <a:ext cx="612091" cy="6108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CA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CA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6299" y="3669897"/>
                  <a:ext cx="612091" cy="61087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0738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 smtClean="0"/>
              <a:t>Ovality</a:t>
            </a:r>
            <a:r>
              <a:rPr lang="en-CA" dirty="0" smtClean="0"/>
              <a:t> vs. Wall </a:t>
            </a:r>
            <a:r>
              <a:rPr lang="en-CA" dirty="0" smtClean="0"/>
              <a:t>Thickness </a:t>
            </a:r>
            <a:r>
              <a:rPr lang="en-CA" dirty="0" smtClean="0"/>
              <a:t>Imperfections and Buckling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50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 imperfections of </a:t>
            </a:r>
            <a:r>
              <a:rPr lang="en-CA" dirty="0" err="1"/>
              <a:t>hss</a:t>
            </a:r>
            <a:r>
              <a:rPr lang="en-CA" dirty="0"/>
              <a:t> pipes</a:t>
            </a:r>
          </a:p>
        </p:txBody>
      </p:sp>
    </p:spTree>
    <p:extLst>
      <p:ext uri="{BB962C8B-B14F-4D97-AF65-F5344CB8AC3E}">
        <p14:creationId xmlns:p14="http://schemas.microsoft.com/office/powerpoint/2010/main" val="75427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 smtClean="0"/>
              <a:t>Ovality</a:t>
            </a:r>
            <a:r>
              <a:rPr lang="en-CA" dirty="0" smtClean="0"/>
              <a:t> vs. Wall </a:t>
            </a:r>
            <a:r>
              <a:rPr lang="en-CA" dirty="0" smtClean="0"/>
              <a:t>Thickness </a:t>
            </a:r>
            <a:r>
              <a:rPr lang="en-CA" dirty="0" smtClean="0"/>
              <a:t>Imperfections and Buckling</a:t>
            </a:r>
          </a:p>
          <a:p>
            <a:r>
              <a:rPr lang="en-CA" dirty="0" smtClean="0"/>
              <a:t>NPS 42, 14.275mm wall thickness. X100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51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 imperfections of </a:t>
            </a:r>
            <a:r>
              <a:rPr lang="en-CA" dirty="0" err="1"/>
              <a:t>hss</a:t>
            </a:r>
            <a:r>
              <a:rPr lang="en-CA" dirty="0"/>
              <a:t> pipes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02747"/>
            <a:ext cx="3604619" cy="22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02748"/>
            <a:ext cx="3621087" cy="22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935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 smtClean="0"/>
              <a:t>Ovality</a:t>
            </a:r>
            <a:r>
              <a:rPr lang="en-CA" dirty="0" smtClean="0"/>
              <a:t> vs. Wall </a:t>
            </a:r>
            <a:r>
              <a:rPr lang="en-CA" dirty="0" smtClean="0"/>
              <a:t>Thickness </a:t>
            </a:r>
            <a:r>
              <a:rPr lang="en-CA" dirty="0" smtClean="0"/>
              <a:t>Imperfections and Buckling</a:t>
            </a:r>
          </a:p>
          <a:p>
            <a:pPr marL="45720" indent="0">
              <a:buNone/>
            </a:pPr>
            <a:r>
              <a:rPr lang="en-CA" dirty="0" smtClean="0"/>
              <a:t>and OR2 Imperfection Model</a:t>
            </a:r>
          </a:p>
          <a:p>
            <a:pPr marL="45720" indent="0">
              <a:buNone/>
            </a:pPr>
            <a:endParaRPr lang="en-CA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52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 imperfections of </a:t>
            </a:r>
            <a:r>
              <a:rPr lang="en-CA" dirty="0" err="1"/>
              <a:t>hss</a:t>
            </a:r>
            <a:r>
              <a:rPr lang="en-CA" dirty="0"/>
              <a:t> pipes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1"/>
          <a:stretch/>
        </p:blipFill>
        <p:spPr bwMode="auto">
          <a:xfrm>
            <a:off x="611560" y="2564904"/>
            <a:ext cx="3894689" cy="3312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25814" y="5949280"/>
            <a:ext cx="2666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OR1 </a:t>
            </a:r>
            <a:r>
              <a:rPr lang="en-CA" dirty="0" smtClean="0"/>
              <a:t>Imperfection Model </a:t>
            </a:r>
            <a:endParaRPr lang="en-CA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24"/>
          <a:stretch/>
        </p:blipFill>
        <p:spPr bwMode="auto">
          <a:xfrm>
            <a:off x="4860032" y="2852935"/>
            <a:ext cx="2864687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788024" y="5895627"/>
            <a:ext cx="2666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OR2 Imperfection Model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565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 smtClean="0"/>
              <a:t>Ovality</a:t>
            </a:r>
            <a:r>
              <a:rPr lang="en-CA" dirty="0" smtClean="0"/>
              <a:t> vs. Wall </a:t>
            </a:r>
            <a:r>
              <a:rPr lang="en-CA" dirty="0" smtClean="0"/>
              <a:t>Thickness </a:t>
            </a:r>
            <a:r>
              <a:rPr lang="en-CA" dirty="0" smtClean="0"/>
              <a:t>Imperfections and Buckling</a:t>
            </a:r>
          </a:p>
          <a:p>
            <a:pPr marL="45720" indent="0">
              <a:buNone/>
            </a:pPr>
            <a:r>
              <a:rPr lang="en-CA" dirty="0" smtClean="0"/>
              <a:t>Wall Thickness Imperfection</a:t>
            </a:r>
          </a:p>
          <a:p>
            <a:pPr marL="45720" indent="0">
              <a:buNone/>
            </a:pPr>
            <a:endParaRPr lang="en-CA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53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 imperfections of </a:t>
            </a:r>
            <a:r>
              <a:rPr lang="en-CA" dirty="0" err="1"/>
              <a:t>hss</a:t>
            </a:r>
            <a:r>
              <a:rPr lang="en-CA" dirty="0"/>
              <a:t> pipes</a:t>
            </a: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195" y="2708920"/>
            <a:ext cx="4499610" cy="34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4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 smtClean="0"/>
              <a:t>Ovality</a:t>
            </a:r>
            <a:r>
              <a:rPr lang="en-CA" dirty="0" smtClean="0"/>
              <a:t> vs. Wall </a:t>
            </a:r>
            <a:r>
              <a:rPr lang="en-CA" dirty="0" smtClean="0"/>
              <a:t>Thickness </a:t>
            </a:r>
            <a:r>
              <a:rPr lang="en-CA" dirty="0" smtClean="0"/>
              <a:t>Imperfections and Buckling</a:t>
            </a:r>
          </a:p>
          <a:p>
            <a:pPr marL="45720" indent="0">
              <a:buNone/>
            </a:pPr>
            <a:r>
              <a:rPr lang="en-CA" dirty="0" smtClean="0"/>
              <a:t>Compare Ideal Pipe with:</a:t>
            </a:r>
          </a:p>
          <a:p>
            <a:pPr marL="45720" indent="0">
              <a:buNone/>
            </a:pPr>
            <a:endParaRPr lang="en-CA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54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 imperfections of </a:t>
            </a:r>
            <a:r>
              <a:rPr lang="en-CA" dirty="0" err="1"/>
              <a:t>hss</a:t>
            </a:r>
            <a:r>
              <a:rPr lang="en-CA" dirty="0"/>
              <a:t> pipes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3696585"/>
                  </p:ext>
                </p:extLst>
              </p:nvPr>
            </p:nvGraphicFramePr>
            <p:xfrm>
              <a:off x="395536" y="2492896"/>
              <a:ext cx="8400258" cy="18708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3362"/>
                    <a:gridCol w="933362"/>
                    <a:gridCol w="933362"/>
                    <a:gridCol w="933362"/>
                    <a:gridCol w="933362"/>
                    <a:gridCol w="933362"/>
                    <a:gridCol w="933362"/>
                    <a:gridCol w="933362"/>
                    <a:gridCol w="93336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/>
                            <a:t>0%SMYS</a:t>
                          </a:r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/>
                            <a:t>80%SMYS</a:t>
                          </a:r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CA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CA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CA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CA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 smtClean="0"/>
                            <a:t>OR1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 smtClean="0"/>
                            <a:t>OR2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 smtClean="0"/>
                            <a:t>WT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3696585"/>
                  </p:ext>
                </p:extLst>
              </p:nvPr>
            </p:nvGraphicFramePr>
            <p:xfrm>
              <a:off x="395536" y="2492896"/>
              <a:ext cx="8400258" cy="18708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3362"/>
                    <a:gridCol w="933362"/>
                    <a:gridCol w="933362"/>
                    <a:gridCol w="933362"/>
                    <a:gridCol w="933362"/>
                    <a:gridCol w="933362"/>
                    <a:gridCol w="933362"/>
                    <a:gridCol w="933362"/>
                    <a:gridCol w="93336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/>
                            <a:t>0%SMYS</a:t>
                          </a:r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/>
                            <a:t>80%SMYS</a:t>
                          </a:r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</a:tr>
                  <a:tr h="387477">
                    <a:tc>
                      <a:txBody>
                        <a:bodyPr/>
                        <a:lstStyle/>
                        <a:p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654" t="-104762" r="-700654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200654" t="-104762" r="-600654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00654" t="-104762" r="-500654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398052" t="-104762" r="-397403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01307" t="-104762" r="-300000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601307" t="-104762" r="-200000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701307" t="-104762" r="-100000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01307" t="-104762" b="-31428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 smtClean="0"/>
                            <a:t>OR1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 smtClean="0"/>
                            <a:t>OR2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CA" dirty="0" smtClean="0"/>
                            <a:t>WT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 smtClean="0">
                              <a:sym typeface="Wingdings"/>
                            </a:rPr>
                            <a:t></a:t>
                          </a:r>
                          <a:endParaRPr lang="en-CA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4" name="Group 13"/>
          <p:cNvGrpSpPr/>
          <p:nvPr/>
        </p:nvGrpSpPr>
        <p:grpSpPr>
          <a:xfrm>
            <a:off x="1665269" y="4658759"/>
            <a:ext cx="2064915" cy="1686073"/>
            <a:chOff x="156514" y="4632539"/>
            <a:chExt cx="2064915" cy="1686073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67544" y="5445224"/>
              <a:ext cx="864096" cy="5040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403648" y="594928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x</a:t>
              </a:r>
              <a:endParaRPr lang="en-CA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670992" y="5219546"/>
              <a:ext cx="457200" cy="914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/>
            <p:cNvCxnSpPr>
              <a:stCxn id="10" idx="0"/>
            </p:cNvCxnSpPr>
            <p:nvPr/>
          </p:nvCxnSpPr>
          <p:spPr>
            <a:xfrm flipV="1">
              <a:off x="899592" y="4869160"/>
              <a:ext cx="1224136" cy="3503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99592" y="4632539"/>
              <a:ext cx="1321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Seam Weld</a:t>
              </a:r>
              <a:endParaRPr lang="en-CA" dirty="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777646" y="5477854"/>
              <a:ext cx="145300" cy="401653"/>
            </a:xfrm>
            <a:custGeom>
              <a:avLst/>
              <a:gdLst>
                <a:gd name="connsiteX0" fmla="*/ 136754 w 145300"/>
                <a:gd name="connsiteY0" fmla="*/ 401653 h 401653"/>
                <a:gd name="connsiteX1" fmla="*/ 21 w 145300"/>
                <a:gd name="connsiteY1" fmla="*/ 222191 h 401653"/>
                <a:gd name="connsiteX2" fmla="*/ 145300 w 145300"/>
                <a:gd name="connsiteY2" fmla="*/ 0 h 40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300" h="401653">
                  <a:moveTo>
                    <a:pt x="136754" y="401653"/>
                  </a:moveTo>
                  <a:cubicBezTo>
                    <a:pt x="67675" y="345393"/>
                    <a:pt x="-1403" y="289133"/>
                    <a:pt x="21" y="222191"/>
                  </a:cubicBezTo>
                  <a:cubicBezTo>
                    <a:pt x="1445" y="155249"/>
                    <a:pt x="73372" y="77624"/>
                    <a:pt x="14530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56514" y="5309348"/>
                  <a:ext cx="6211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CA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dirty="0"/>
                </a:p>
              </p:txBody>
            </p:sp>
          </mc:Choice>
          <mc:Fallback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514" y="5309348"/>
                  <a:ext cx="62113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0" y="4658759"/>
            <a:ext cx="2064915" cy="1686073"/>
            <a:chOff x="156514" y="4632539"/>
            <a:chExt cx="2064915" cy="1686073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467544" y="5445224"/>
              <a:ext cx="864096" cy="5040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403648" y="594928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x</a:t>
              </a:r>
              <a:endParaRPr lang="en-CA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670992" y="5219546"/>
              <a:ext cx="457200" cy="914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3" name="Straight Connector 22"/>
            <p:cNvCxnSpPr>
              <a:stCxn id="22" idx="0"/>
            </p:cNvCxnSpPr>
            <p:nvPr/>
          </p:nvCxnSpPr>
          <p:spPr>
            <a:xfrm flipV="1">
              <a:off x="899592" y="4869160"/>
              <a:ext cx="1224136" cy="3503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899592" y="4632539"/>
              <a:ext cx="1321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Seam Weld</a:t>
              </a:r>
              <a:endParaRPr lang="en-CA" dirty="0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777646" y="5477854"/>
              <a:ext cx="145300" cy="401653"/>
            </a:xfrm>
            <a:custGeom>
              <a:avLst/>
              <a:gdLst>
                <a:gd name="connsiteX0" fmla="*/ 136754 w 145300"/>
                <a:gd name="connsiteY0" fmla="*/ 401653 h 401653"/>
                <a:gd name="connsiteX1" fmla="*/ 21 w 145300"/>
                <a:gd name="connsiteY1" fmla="*/ 222191 h 401653"/>
                <a:gd name="connsiteX2" fmla="*/ 145300 w 145300"/>
                <a:gd name="connsiteY2" fmla="*/ 0 h 40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300" h="401653">
                  <a:moveTo>
                    <a:pt x="136754" y="401653"/>
                  </a:moveTo>
                  <a:cubicBezTo>
                    <a:pt x="67675" y="345393"/>
                    <a:pt x="-1403" y="289133"/>
                    <a:pt x="21" y="222191"/>
                  </a:cubicBezTo>
                  <a:cubicBezTo>
                    <a:pt x="1445" y="155249"/>
                    <a:pt x="73372" y="77624"/>
                    <a:pt x="14530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56514" y="5309348"/>
                  <a:ext cx="499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dirty="0"/>
                </a:p>
              </p:txBody>
            </p:sp>
          </mc:Choice>
          <mc:Fallback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514" y="5309348"/>
                  <a:ext cx="49930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/>
          <p:cNvGrpSpPr/>
          <p:nvPr/>
        </p:nvGrpSpPr>
        <p:grpSpPr>
          <a:xfrm>
            <a:off x="4020039" y="4659341"/>
            <a:ext cx="2064915" cy="1650561"/>
            <a:chOff x="4283968" y="4658759"/>
            <a:chExt cx="2064915" cy="1650561"/>
          </a:xfrm>
        </p:grpSpPr>
        <p:grpSp>
          <p:nvGrpSpPr>
            <p:cNvPr id="27" name="Group 26"/>
            <p:cNvGrpSpPr/>
            <p:nvPr/>
          </p:nvGrpSpPr>
          <p:grpSpPr>
            <a:xfrm>
              <a:off x="4283968" y="4658759"/>
              <a:ext cx="2064915" cy="1650561"/>
              <a:chOff x="156514" y="4632539"/>
              <a:chExt cx="2064915" cy="1650561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899592" y="5001871"/>
                <a:ext cx="0" cy="128122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637785" y="4815845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y</a:t>
                </a:r>
                <a:endParaRPr lang="en-CA" dirty="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670992" y="5219546"/>
                <a:ext cx="457200" cy="9144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1" name="Straight Connector 30"/>
              <p:cNvCxnSpPr>
                <a:stCxn id="30" idx="0"/>
              </p:cNvCxnSpPr>
              <p:nvPr/>
            </p:nvCxnSpPr>
            <p:spPr>
              <a:xfrm flipV="1">
                <a:off x="899592" y="4869160"/>
                <a:ext cx="1224136" cy="3503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899592" y="4632539"/>
                <a:ext cx="1321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Seam Weld</a:t>
                </a:r>
                <a:endParaRPr lang="en-CA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156514" y="5309348"/>
                    <a:ext cx="506934" cy="3912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6514" y="5309348"/>
                    <a:ext cx="506934" cy="391261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" name="Freeform 35"/>
            <p:cNvSpPr/>
            <p:nvPr/>
          </p:nvSpPr>
          <p:spPr>
            <a:xfrm>
              <a:off x="4862557" y="5665862"/>
              <a:ext cx="350378" cy="138174"/>
            </a:xfrm>
            <a:custGeom>
              <a:avLst/>
              <a:gdLst>
                <a:gd name="connsiteX0" fmla="*/ 350378 w 350378"/>
                <a:gd name="connsiteY0" fmla="*/ 59820 h 138174"/>
                <a:gd name="connsiteX1" fmla="*/ 153824 w 350378"/>
                <a:gd name="connsiteY1" fmla="*/ 136732 h 138174"/>
                <a:gd name="connsiteX2" fmla="*/ 0 w 350378"/>
                <a:gd name="connsiteY2" fmla="*/ 0 h 13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378" h="138174">
                  <a:moveTo>
                    <a:pt x="350378" y="59820"/>
                  </a:moveTo>
                  <a:cubicBezTo>
                    <a:pt x="281299" y="103261"/>
                    <a:pt x="212220" y="146702"/>
                    <a:pt x="153824" y="136732"/>
                  </a:cubicBezTo>
                  <a:cubicBezTo>
                    <a:pt x="95428" y="126762"/>
                    <a:pt x="47714" y="63381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139653" y="4658759"/>
            <a:ext cx="2064915" cy="1650561"/>
            <a:chOff x="6403582" y="4658759"/>
            <a:chExt cx="2064915" cy="1650561"/>
          </a:xfrm>
        </p:grpSpPr>
        <p:grpSp>
          <p:nvGrpSpPr>
            <p:cNvPr id="39" name="Group 38"/>
            <p:cNvGrpSpPr/>
            <p:nvPr/>
          </p:nvGrpSpPr>
          <p:grpSpPr>
            <a:xfrm>
              <a:off x="6403582" y="4658759"/>
              <a:ext cx="2064915" cy="1650561"/>
              <a:chOff x="156514" y="4632539"/>
              <a:chExt cx="2064915" cy="1650561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 flipV="1">
                <a:off x="899592" y="5001871"/>
                <a:ext cx="0" cy="128122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637785" y="4815845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y</a:t>
                </a:r>
                <a:endParaRPr lang="en-CA" dirty="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670992" y="5219546"/>
                <a:ext cx="457200" cy="9144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3" name="Straight Connector 42"/>
              <p:cNvCxnSpPr>
                <a:stCxn id="42" idx="0"/>
              </p:cNvCxnSpPr>
              <p:nvPr/>
            </p:nvCxnSpPr>
            <p:spPr>
              <a:xfrm flipV="1">
                <a:off x="899592" y="4869160"/>
                <a:ext cx="1224136" cy="3503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899592" y="4632539"/>
                <a:ext cx="1321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Seam Weld</a:t>
                </a:r>
                <a:endParaRPr lang="en-CA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156514" y="5309348"/>
                    <a:ext cx="628762" cy="3912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6514" y="5309348"/>
                    <a:ext cx="628762" cy="391261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7" name="Freeform 46"/>
            <p:cNvSpPr/>
            <p:nvPr/>
          </p:nvSpPr>
          <p:spPr>
            <a:xfrm>
              <a:off x="6996922" y="5633879"/>
              <a:ext cx="350378" cy="138174"/>
            </a:xfrm>
            <a:custGeom>
              <a:avLst/>
              <a:gdLst>
                <a:gd name="connsiteX0" fmla="*/ 350378 w 350378"/>
                <a:gd name="connsiteY0" fmla="*/ 59820 h 138174"/>
                <a:gd name="connsiteX1" fmla="*/ 153824 w 350378"/>
                <a:gd name="connsiteY1" fmla="*/ 136732 h 138174"/>
                <a:gd name="connsiteX2" fmla="*/ 0 w 350378"/>
                <a:gd name="connsiteY2" fmla="*/ 0 h 13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378" h="138174">
                  <a:moveTo>
                    <a:pt x="350378" y="59820"/>
                  </a:moveTo>
                  <a:cubicBezTo>
                    <a:pt x="281299" y="103261"/>
                    <a:pt x="212220" y="146702"/>
                    <a:pt x="153824" y="136732"/>
                  </a:cubicBezTo>
                  <a:cubicBezTo>
                    <a:pt x="95428" y="126762"/>
                    <a:pt x="47714" y="63381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51080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Oval vs. Ideal Pipe: No Difference!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55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 imperfections of </a:t>
            </a:r>
            <a:r>
              <a:rPr lang="en-CA" dirty="0" err="1"/>
              <a:t>hss</a:t>
            </a:r>
            <a:r>
              <a:rPr lang="en-CA" dirty="0"/>
              <a:t> pipes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47034"/>
            <a:ext cx="3960440" cy="2647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447034"/>
            <a:ext cx="3960440" cy="2647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74871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Wall thickness imperfection vs. Ideal Pipe: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56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 imperfections of </a:t>
            </a:r>
            <a:r>
              <a:rPr lang="en-CA" dirty="0" err="1"/>
              <a:t>hss</a:t>
            </a:r>
            <a:r>
              <a:rPr lang="en-CA" dirty="0"/>
              <a:t> pipes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654" y="2508752"/>
            <a:ext cx="2354770" cy="2150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665269" y="4658759"/>
            <a:ext cx="2064915" cy="1686073"/>
            <a:chOff x="156514" y="4632539"/>
            <a:chExt cx="2064915" cy="1686073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467544" y="5445224"/>
              <a:ext cx="864096" cy="5040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403648" y="594928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x</a:t>
              </a:r>
              <a:endParaRPr lang="en-CA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670992" y="5219546"/>
              <a:ext cx="457200" cy="914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/>
            <p:cNvCxnSpPr>
              <a:stCxn id="11" idx="0"/>
            </p:cNvCxnSpPr>
            <p:nvPr/>
          </p:nvCxnSpPr>
          <p:spPr>
            <a:xfrm flipV="1">
              <a:off x="899592" y="4869160"/>
              <a:ext cx="1224136" cy="3503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99592" y="4632539"/>
              <a:ext cx="1321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Seam Weld</a:t>
              </a:r>
              <a:endParaRPr lang="en-CA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777646" y="5477854"/>
              <a:ext cx="145300" cy="401653"/>
            </a:xfrm>
            <a:custGeom>
              <a:avLst/>
              <a:gdLst>
                <a:gd name="connsiteX0" fmla="*/ 136754 w 145300"/>
                <a:gd name="connsiteY0" fmla="*/ 401653 h 401653"/>
                <a:gd name="connsiteX1" fmla="*/ 21 w 145300"/>
                <a:gd name="connsiteY1" fmla="*/ 222191 h 401653"/>
                <a:gd name="connsiteX2" fmla="*/ 145300 w 145300"/>
                <a:gd name="connsiteY2" fmla="*/ 0 h 40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300" h="401653">
                  <a:moveTo>
                    <a:pt x="136754" y="401653"/>
                  </a:moveTo>
                  <a:cubicBezTo>
                    <a:pt x="67675" y="345393"/>
                    <a:pt x="-1403" y="289133"/>
                    <a:pt x="21" y="222191"/>
                  </a:cubicBezTo>
                  <a:cubicBezTo>
                    <a:pt x="1445" y="155249"/>
                    <a:pt x="73372" y="77624"/>
                    <a:pt x="14530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56514" y="5309348"/>
                  <a:ext cx="6211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CA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dirty="0"/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514" y="5309348"/>
                  <a:ext cx="62113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0" y="4658759"/>
            <a:ext cx="2064915" cy="1686073"/>
            <a:chOff x="156514" y="4632539"/>
            <a:chExt cx="2064915" cy="1686073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467544" y="5445224"/>
              <a:ext cx="864096" cy="50405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403648" y="594928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x</a:t>
              </a:r>
              <a:endParaRPr lang="en-CA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670992" y="5219546"/>
              <a:ext cx="457200" cy="914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0" name="Straight Connector 19"/>
            <p:cNvCxnSpPr>
              <a:stCxn id="19" idx="0"/>
            </p:cNvCxnSpPr>
            <p:nvPr/>
          </p:nvCxnSpPr>
          <p:spPr>
            <a:xfrm flipV="1">
              <a:off x="899592" y="4869160"/>
              <a:ext cx="1224136" cy="3503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99592" y="4632539"/>
              <a:ext cx="1321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Seam Weld</a:t>
              </a:r>
              <a:endParaRPr lang="en-CA" dirty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777646" y="5477854"/>
              <a:ext cx="145300" cy="401653"/>
            </a:xfrm>
            <a:custGeom>
              <a:avLst/>
              <a:gdLst>
                <a:gd name="connsiteX0" fmla="*/ 136754 w 145300"/>
                <a:gd name="connsiteY0" fmla="*/ 401653 h 401653"/>
                <a:gd name="connsiteX1" fmla="*/ 21 w 145300"/>
                <a:gd name="connsiteY1" fmla="*/ 222191 h 401653"/>
                <a:gd name="connsiteX2" fmla="*/ 145300 w 145300"/>
                <a:gd name="connsiteY2" fmla="*/ 0 h 40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300" h="401653">
                  <a:moveTo>
                    <a:pt x="136754" y="401653"/>
                  </a:moveTo>
                  <a:cubicBezTo>
                    <a:pt x="67675" y="345393"/>
                    <a:pt x="-1403" y="289133"/>
                    <a:pt x="21" y="222191"/>
                  </a:cubicBezTo>
                  <a:cubicBezTo>
                    <a:pt x="1445" y="155249"/>
                    <a:pt x="73372" y="77624"/>
                    <a:pt x="14530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6514" y="5309348"/>
                  <a:ext cx="4993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CA" dirty="0"/>
                </a:p>
              </p:txBody>
            </p:sp>
          </mc:Choice>
          <mc:Fallback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514" y="5309348"/>
                  <a:ext cx="49930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4020039" y="4659341"/>
            <a:ext cx="2064915" cy="1650561"/>
            <a:chOff x="4283968" y="4658759"/>
            <a:chExt cx="2064915" cy="1650561"/>
          </a:xfrm>
        </p:grpSpPr>
        <p:grpSp>
          <p:nvGrpSpPr>
            <p:cNvPr id="25" name="Group 24"/>
            <p:cNvGrpSpPr/>
            <p:nvPr/>
          </p:nvGrpSpPr>
          <p:grpSpPr>
            <a:xfrm>
              <a:off x="4283968" y="4658759"/>
              <a:ext cx="2064915" cy="1650561"/>
              <a:chOff x="156514" y="4632539"/>
              <a:chExt cx="2064915" cy="1650561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V="1">
                <a:off x="899592" y="5001871"/>
                <a:ext cx="0" cy="128122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637785" y="4815845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y</a:t>
                </a:r>
                <a:endParaRPr lang="en-CA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670992" y="5219546"/>
                <a:ext cx="457200" cy="9144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0" name="Straight Connector 29"/>
              <p:cNvCxnSpPr>
                <a:stCxn id="29" idx="0"/>
              </p:cNvCxnSpPr>
              <p:nvPr/>
            </p:nvCxnSpPr>
            <p:spPr>
              <a:xfrm flipV="1">
                <a:off x="899592" y="4869160"/>
                <a:ext cx="1224136" cy="3503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899592" y="4632539"/>
                <a:ext cx="1321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Seam Weld</a:t>
                </a:r>
                <a:endParaRPr lang="en-CA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156514" y="5309348"/>
                    <a:ext cx="506934" cy="3912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6514" y="5309348"/>
                    <a:ext cx="506934" cy="391261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b="-1538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Freeform 25"/>
            <p:cNvSpPr/>
            <p:nvPr/>
          </p:nvSpPr>
          <p:spPr>
            <a:xfrm>
              <a:off x="4862557" y="5665862"/>
              <a:ext cx="350378" cy="138174"/>
            </a:xfrm>
            <a:custGeom>
              <a:avLst/>
              <a:gdLst>
                <a:gd name="connsiteX0" fmla="*/ 350378 w 350378"/>
                <a:gd name="connsiteY0" fmla="*/ 59820 h 138174"/>
                <a:gd name="connsiteX1" fmla="*/ 153824 w 350378"/>
                <a:gd name="connsiteY1" fmla="*/ 136732 h 138174"/>
                <a:gd name="connsiteX2" fmla="*/ 0 w 350378"/>
                <a:gd name="connsiteY2" fmla="*/ 0 h 13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378" h="138174">
                  <a:moveTo>
                    <a:pt x="350378" y="59820"/>
                  </a:moveTo>
                  <a:cubicBezTo>
                    <a:pt x="281299" y="103261"/>
                    <a:pt x="212220" y="146702"/>
                    <a:pt x="153824" y="136732"/>
                  </a:cubicBezTo>
                  <a:cubicBezTo>
                    <a:pt x="95428" y="126762"/>
                    <a:pt x="47714" y="63381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139653" y="4658759"/>
            <a:ext cx="2064915" cy="1650561"/>
            <a:chOff x="6403582" y="4658759"/>
            <a:chExt cx="2064915" cy="1650561"/>
          </a:xfrm>
        </p:grpSpPr>
        <p:grpSp>
          <p:nvGrpSpPr>
            <p:cNvPr id="34" name="Group 33"/>
            <p:cNvGrpSpPr/>
            <p:nvPr/>
          </p:nvGrpSpPr>
          <p:grpSpPr>
            <a:xfrm>
              <a:off x="6403582" y="4658759"/>
              <a:ext cx="2064915" cy="1650561"/>
              <a:chOff x="156514" y="4632539"/>
              <a:chExt cx="2064915" cy="1650561"/>
            </a:xfrm>
          </p:grpSpPr>
          <p:cxnSp>
            <p:nvCxnSpPr>
              <p:cNvPr id="36" name="Straight Arrow Connector 35"/>
              <p:cNvCxnSpPr/>
              <p:nvPr/>
            </p:nvCxnSpPr>
            <p:spPr>
              <a:xfrm flipV="1">
                <a:off x="899592" y="5001871"/>
                <a:ext cx="0" cy="128122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637785" y="4815845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y</a:t>
                </a:r>
                <a:endParaRPr lang="en-CA" dirty="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70992" y="5219546"/>
                <a:ext cx="457200" cy="9144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9" name="Straight Connector 38"/>
              <p:cNvCxnSpPr>
                <a:stCxn id="38" idx="0"/>
              </p:cNvCxnSpPr>
              <p:nvPr/>
            </p:nvCxnSpPr>
            <p:spPr>
              <a:xfrm flipV="1">
                <a:off x="899592" y="4869160"/>
                <a:ext cx="1224136" cy="3503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899592" y="4632539"/>
                <a:ext cx="1321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Seam Weld</a:t>
                </a:r>
                <a:endParaRPr lang="en-CA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56514" y="5309348"/>
                    <a:ext cx="628762" cy="3912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6514" y="5309348"/>
                    <a:ext cx="628762" cy="391261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Freeform 34"/>
            <p:cNvSpPr/>
            <p:nvPr/>
          </p:nvSpPr>
          <p:spPr>
            <a:xfrm>
              <a:off x="6996922" y="5633879"/>
              <a:ext cx="350378" cy="138174"/>
            </a:xfrm>
            <a:custGeom>
              <a:avLst/>
              <a:gdLst>
                <a:gd name="connsiteX0" fmla="*/ 350378 w 350378"/>
                <a:gd name="connsiteY0" fmla="*/ 59820 h 138174"/>
                <a:gd name="connsiteX1" fmla="*/ 153824 w 350378"/>
                <a:gd name="connsiteY1" fmla="*/ 136732 h 138174"/>
                <a:gd name="connsiteX2" fmla="*/ 0 w 350378"/>
                <a:gd name="connsiteY2" fmla="*/ 0 h 13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378" h="138174">
                  <a:moveTo>
                    <a:pt x="350378" y="59820"/>
                  </a:moveTo>
                  <a:cubicBezTo>
                    <a:pt x="281299" y="103261"/>
                    <a:pt x="212220" y="146702"/>
                    <a:pt x="153824" y="136732"/>
                  </a:cubicBezTo>
                  <a:cubicBezTo>
                    <a:pt x="95428" y="126762"/>
                    <a:pt x="47714" y="63381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177424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Wall thickness imperfection vs. Ideal Pipe: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57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 imperfections of </a:t>
            </a:r>
            <a:r>
              <a:rPr lang="en-CA" dirty="0" err="1"/>
              <a:t>hss</a:t>
            </a:r>
            <a:r>
              <a:rPr lang="en-CA" dirty="0"/>
              <a:t> pipes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8920"/>
            <a:ext cx="3913261" cy="2601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14998"/>
            <a:ext cx="3888432" cy="2595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36957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Wall thickness imperfection vs. Ideal Pipe: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58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Initial imperfections of </a:t>
            </a:r>
            <a:r>
              <a:rPr lang="en-CA" dirty="0" err="1"/>
              <a:t>hss</a:t>
            </a:r>
            <a:r>
              <a:rPr lang="en-CA" dirty="0"/>
              <a:t> pipes</a:t>
            </a: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5520619"/>
              </p:ext>
            </p:extLst>
          </p:nvPr>
        </p:nvGraphicFramePr>
        <p:xfrm>
          <a:off x="1115616" y="2204864"/>
          <a:ext cx="6696745" cy="40324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3489"/>
                <a:gridCol w="1271004"/>
                <a:gridCol w="1271004"/>
                <a:gridCol w="1192613"/>
                <a:gridCol w="1192613"/>
                <a:gridCol w="946022"/>
              </a:tblGrid>
              <a:tr h="311875"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</a:rPr>
                        <a:t>Wall Thickness Deviation Model</a:t>
                      </a:r>
                      <a:endParaRPr lang="en-CA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  <a:tr h="6672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CA" sz="1100"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Direction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Peak Moment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Difference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End Rotation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Difference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118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CA" sz="1100"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Of Rotation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(kN-m)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CA" sz="1100"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(Radians)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CA" sz="1100">
                        <a:effectLst/>
                        <a:latin typeface="Calibri"/>
                      </a:endParaRPr>
                    </a:p>
                  </a:txBody>
                  <a:tcPr marL="68580" marR="68580" marT="0" marB="0" anchor="ctr"/>
                </a:tc>
              </a:tr>
              <a:tr h="342677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Without Pressure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R</a:t>
                      </a:r>
                      <a:r>
                        <a:rPr lang="en-CA" sz="1100" baseline="-25000">
                          <a:effectLst/>
                        </a:rPr>
                        <a:t>x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11401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4.72%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0.1271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32.41%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2677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R</a:t>
                      </a:r>
                      <a:r>
                        <a:rPr lang="en-CA" sz="1100" baseline="-25000">
                          <a:effectLst/>
                        </a:rPr>
                        <a:t>-x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10254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-5.81%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0.0697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-27.32%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2677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R</a:t>
                      </a:r>
                      <a:r>
                        <a:rPr lang="en-CA" sz="1100" baseline="-25000">
                          <a:effectLst/>
                        </a:rPr>
                        <a:t>y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11211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2.97%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0.1141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18.89%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2677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R</a:t>
                      </a:r>
                      <a:r>
                        <a:rPr lang="en-CA" sz="1100" baseline="-25000">
                          <a:effectLst/>
                        </a:rPr>
                        <a:t>-y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10411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-4.37%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0.0768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</a:rPr>
                        <a:t>-20.01%</a:t>
                      </a:r>
                      <a:endParaRPr lang="en-CA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2677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With Pressure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R</a:t>
                      </a:r>
                      <a:r>
                        <a:rPr lang="en-CA" sz="1100" baseline="-25000">
                          <a:effectLst/>
                        </a:rPr>
                        <a:t>x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9647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22.88%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0.1488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29.76%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2677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R</a:t>
                      </a:r>
                      <a:r>
                        <a:rPr lang="en-CA" sz="1100" baseline="-25000">
                          <a:effectLst/>
                        </a:rPr>
                        <a:t>-x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</a:rPr>
                        <a:t>6305</a:t>
                      </a:r>
                      <a:endParaRPr lang="en-CA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</a:rPr>
                        <a:t>-19.69%</a:t>
                      </a:r>
                      <a:endParaRPr lang="en-CA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0.1021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-11.00%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2677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</a:rPr>
                        <a:t>R</a:t>
                      </a:r>
                      <a:r>
                        <a:rPr lang="en-CA" sz="1100" baseline="-25000" dirty="0">
                          <a:effectLst/>
                        </a:rPr>
                        <a:t>y</a:t>
                      </a:r>
                      <a:endParaRPr lang="en-CA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8950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14.00%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0.1345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17.30%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2677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R</a:t>
                      </a:r>
                      <a:r>
                        <a:rPr lang="en-CA" sz="1100" baseline="-25000">
                          <a:effectLst/>
                        </a:rPr>
                        <a:t>-y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6880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-12.37%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>
                          <a:effectLst/>
                        </a:rPr>
                        <a:t>0.1064</a:t>
                      </a:r>
                      <a:endParaRPr lang="en-CA" sz="110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CA" sz="1000" dirty="0">
                          <a:effectLst/>
                        </a:rPr>
                        <a:t>-7.24%</a:t>
                      </a:r>
                      <a:endParaRPr lang="en-CA" sz="1100" dirty="0">
                        <a:effectLst/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2123728" y="5229200"/>
            <a:ext cx="57606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/>
          <p:cNvSpPr/>
          <p:nvPr/>
        </p:nvSpPr>
        <p:spPr>
          <a:xfrm>
            <a:off x="2123728" y="3861048"/>
            <a:ext cx="576064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60330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In severe bending situations, internal pressure can cause rupture on the tension side!</a:t>
            </a:r>
          </a:p>
          <a:p>
            <a:r>
              <a:rPr lang="en-CA" dirty="0" smtClean="0"/>
              <a:t>HSS pipes have anisotropic behaviour which should be included for precise modelling</a:t>
            </a:r>
          </a:p>
          <a:p>
            <a:r>
              <a:rPr lang="en-CA" dirty="0" smtClean="0"/>
              <a:t>HSS pipeline imperfections are dependent on the UOE manufacturing process</a:t>
            </a:r>
          </a:p>
          <a:p>
            <a:r>
              <a:rPr lang="en-CA" dirty="0" smtClean="0"/>
              <a:t>Wall Thickness Imperfections can reduce the moment capacity by up to 20%</a:t>
            </a:r>
          </a:p>
          <a:p>
            <a:r>
              <a:rPr lang="en-CA" dirty="0"/>
              <a:t>Wall Thickness Imperfections can reduce the </a:t>
            </a:r>
            <a:r>
              <a:rPr lang="en-CA" dirty="0" smtClean="0"/>
              <a:t>critical strain by up to 27%</a:t>
            </a:r>
            <a:endParaRPr lang="en-CA" dirty="0"/>
          </a:p>
          <a:p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59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summary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48597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Internal Pressure</a:t>
                </a:r>
              </a:p>
              <a:p>
                <a:pPr lvl="1"/>
                <a:r>
                  <a:rPr lang="en-CA" b="0" dirty="0" smtClean="0"/>
                  <a:t>Theoretical: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CA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/>
                          </a:rPr>
                          <m:t>𝑃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CA" b="0" i="1" smtClean="0">
                            <a:latin typeface="Cambria Math"/>
                          </a:rPr>
                          <m:t>2</m:t>
                        </m:r>
                        <m:r>
                          <a:rPr lang="en-CA" b="0" i="1" smtClean="0">
                            <a:latin typeface="Cambria Math"/>
                          </a:rPr>
                          <m:t>𝑡</m:t>
                        </m:r>
                      </m:den>
                    </m:f>
                  </m:oMath>
                </a14:m>
                <a:endParaRPr lang="en-CA" dirty="0" smtClean="0"/>
              </a:p>
              <a:p>
                <a:pPr lvl="1"/>
                <a:r>
                  <a:rPr lang="en-CA" dirty="0"/>
                  <a:t>Barlow </a:t>
                </a:r>
                <a:r>
                  <a:rPr lang="en-CA" dirty="0" smtClean="0"/>
                  <a:t>Formula: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CA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CA" i="1">
                            <a:latin typeface="Cambria Math"/>
                          </a:rPr>
                        </m:ctrlPr>
                      </m:fPr>
                      <m:num>
                        <m:r>
                          <a:rPr lang="en-CA" i="1">
                            <a:latin typeface="Cambria Math"/>
                          </a:rPr>
                          <m:t>𝑃</m:t>
                        </m:r>
                        <m:r>
                          <a:rPr lang="en-CA" b="0" i="1" smtClean="0">
                            <a:latin typeface="Cambria Math"/>
                          </a:rPr>
                          <m:t> </m:t>
                        </m:r>
                        <m:r>
                          <a:rPr lang="en-CA" b="0" i="1" smtClean="0">
                            <a:latin typeface="Cambria Math"/>
                          </a:rPr>
                          <m:t>𝑂𝐷</m:t>
                        </m:r>
                      </m:num>
                      <m:den>
                        <m:r>
                          <a:rPr lang="en-CA" i="1">
                            <a:latin typeface="Cambria Math"/>
                          </a:rPr>
                          <m:t>2</m:t>
                        </m:r>
                        <m:r>
                          <a:rPr lang="en-CA" i="1">
                            <a:latin typeface="Cambria Math"/>
                          </a:rPr>
                          <m:t>𝑡</m:t>
                        </m:r>
                      </m:den>
                    </m:f>
                  </m:oMath>
                </a14:m>
                <a:endParaRPr lang="en-CA" dirty="0" smtClean="0"/>
              </a:p>
              <a:p>
                <a:pPr lvl="1"/>
                <a:r>
                  <a:rPr lang="en-CA" dirty="0" smtClean="0"/>
                  <a:t>Exact:</a:t>
                </a:r>
                <a:endParaRPr lang="en-CA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CA" b="0" i="1" smtClean="0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en-CA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CA" i="1">
                            <a:latin typeface="Cambria Math"/>
                          </a:rPr>
                        </m:ctrlPr>
                      </m:fPr>
                      <m:num>
                        <m:r>
                          <a:rPr lang="en-CA" i="1">
                            <a:latin typeface="Cambria Math"/>
                          </a:rPr>
                          <m:t>𝑃</m:t>
                        </m:r>
                        <m:r>
                          <a:rPr lang="en-CA" i="1">
                            <a:latin typeface="Cambria Math"/>
                          </a:rPr>
                          <m:t> (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CA" b="0" i="1" smtClean="0">
                            <a:latin typeface="Cambria Math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/>
                          </a:rPr>
                          <m:t>Δ</m:t>
                        </m:r>
                        <m:r>
                          <a:rPr lang="en-CA" b="0" i="1" smtClean="0">
                            <a:latin typeface="Cambria Math"/>
                          </a:rPr>
                          <m:t>𝐷</m:t>
                        </m:r>
                        <m:r>
                          <a:rPr lang="en-CA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CA" i="1">
                            <a:latin typeface="Cambria Math"/>
                          </a:rPr>
                          <m:t>2</m:t>
                        </m:r>
                        <m:r>
                          <a:rPr lang="en-CA" i="1">
                            <a:latin typeface="Cambria Math"/>
                          </a:rPr>
                          <m:t>𝑡</m:t>
                        </m:r>
                      </m:den>
                    </m:f>
                    <m:r>
                      <a:rPr lang="en-CA" b="0" i="1" smtClean="0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6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6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Intro: Loads on Pipe</a:t>
            </a:r>
            <a:endParaRPr lang="en-CA" dirty="0"/>
          </a:p>
        </p:txBody>
      </p:sp>
      <p:grpSp>
        <p:nvGrpSpPr>
          <p:cNvPr id="56" name="Group 55"/>
          <p:cNvGrpSpPr/>
          <p:nvPr/>
        </p:nvGrpSpPr>
        <p:grpSpPr>
          <a:xfrm>
            <a:off x="4716016" y="2128210"/>
            <a:ext cx="3306096" cy="2889612"/>
            <a:chOff x="2616299" y="2123564"/>
            <a:chExt cx="3306096" cy="2889612"/>
          </a:xfrm>
        </p:grpSpPr>
        <p:sp>
          <p:nvSpPr>
            <p:cNvPr id="5" name="Block Arc 4"/>
            <p:cNvSpPr/>
            <p:nvPr/>
          </p:nvSpPr>
          <p:spPr>
            <a:xfrm>
              <a:off x="3131840" y="2492896"/>
              <a:ext cx="2160240" cy="2160240"/>
            </a:xfrm>
            <a:prstGeom prst="blockArc">
              <a:avLst>
                <a:gd name="adj1" fmla="val 10800000"/>
                <a:gd name="adj2" fmla="val 21538727"/>
                <a:gd name="adj3" fmla="val 560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131840" y="4653136"/>
              <a:ext cx="2160240" cy="0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275856" y="4365104"/>
              <a:ext cx="1877920" cy="0"/>
            </a:xfrm>
            <a:prstGeom prst="straightConnector1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264432" y="3573016"/>
              <a:ext cx="11424" cy="14401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148064" y="3564082"/>
              <a:ext cx="11424" cy="14401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20355" y="3573016"/>
              <a:ext cx="11424" cy="14401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292080" y="3564082"/>
              <a:ext cx="11424" cy="144016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902479" y="4039229"/>
                  <a:ext cx="4637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2479" y="4039229"/>
                  <a:ext cx="463780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851920" y="4365104"/>
                  <a:ext cx="564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/>
                          </a:rPr>
                          <m:t>𝑂𝐷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1920" y="4365104"/>
                  <a:ext cx="564898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/>
            <p:cNvCxnSpPr/>
            <p:nvPr/>
          </p:nvCxnSpPr>
          <p:spPr>
            <a:xfrm flipV="1">
              <a:off x="4193752" y="2636912"/>
              <a:ext cx="0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/>
            <p:cNvGrpSpPr/>
            <p:nvPr/>
          </p:nvGrpSpPr>
          <p:grpSpPr>
            <a:xfrm>
              <a:off x="3275856" y="2673379"/>
              <a:ext cx="721830" cy="827629"/>
              <a:chOff x="3275856" y="2673379"/>
              <a:chExt cx="721830" cy="827629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 flipH="1">
                <a:off x="3275856" y="3501008"/>
                <a:ext cx="216024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3275856" y="3276050"/>
                <a:ext cx="216024" cy="8094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H="1" flipV="1">
                <a:off x="3363427" y="3131572"/>
                <a:ext cx="216024" cy="8094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 flipV="1">
                <a:off x="3491880" y="2938539"/>
                <a:ext cx="216024" cy="1304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H="1" flipV="1">
                <a:off x="3661506" y="2780929"/>
                <a:ext cx="190414" cy="22282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 flipV="1">
                <a:off x="3902479" y="2673379"/>
                <a:ext cx="95207" cy="25156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H="1">
              <a:off x="4416818" y="2681763"/>
              <a:ext cx="721830" cy="827629"/>
              <a:chOff x="3275856" y="2673379"/>
              <a:chExt cx="721830" cy="827629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 flipH="1">
                <a:off x="3275856" y="3501008"/>
                <a:ext cx="216024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3275856" y="3276050"/>
                <a:ext cx="216024" cy="8094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 flipV="1">
                <a:off x="3363427" y="3131572"/>
                <a:ext cx="216024" cy="8094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3491880" y="2938539"/>
                <a:ext cx="216024" cy="1304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3661506" y="2780929"/>
                <a:ext cx="190414" cy="22282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3902479" y="2673379"/>
                <a:ext cx="95207" cy="25156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3902479" y="3057482"/>
                  <a:ext cx="3906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/>
                          </a:rPr>
                          <m:t>𝑃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2479" y="3057482"/>
                  <a:ext cx="390683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/>
            <p:cNvCxnSpPr/>
            <p:nvPr/>
          </p:nvCxnSpPr>
          <p:spPr>
            <a:xfrm>
              <a:off x="5220072" y="3573016"/>
              <a:ext cx="0" cy="4662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3203848" y="3573016"/>
              <a:ext cx="0" cy="4662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5310304" y="3669897"/>
                  <a:ext cx="612091" cy="6108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CA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CA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0304" y="3669897"/>
                  <a:ext cx="612091" cy="61087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/>
            <p:cNvCxnSpPr/>
            <p:nvPr/>
          </p:nvCxnSpPr>
          <p:spPr>
            <a:xfrm flipV="1">
              <a:off x="4366259" y="2492896"/>
              <a:ext cx="49081" cy="14401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4406106" y="2123564"/>
                  <a:ext cx="3393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6106" y="2123564"/>
                  <a:ext cx="339388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616299" y="3669897"/>
                  <a:ext cx="612091" cy="6108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CA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CA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6299" y="3669897"/>
                  <a:ext cx="612091" cy="61087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Cloud 5"/>
          <p:cNvSpPr/>
          <p:nvPr/>
        </p:nvSpPr>
        <p:spPr>
          <a:xfrm>
            <a:off x="1547664" y="4998399"/>
            <a:ext cx="2448272" cy="102986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Geometric Nonlinearity!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811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950289"/>
          </a:xfrm>
        </p:spPr>
        <p:txBody>
          <a:bodyPr>
            <a:normAutofit lnSpcReduction="10000"/>
          </a:bodyPr>
          <a:lstStyle/>
          <a:p>
            <a:r>
              <a:rPr lang="en-CA" sz="2500" b="1" dirty="0" smtClean="0"/>
              <a:t>Co-investigator:</a:t>
            </a:r>
          </a:p>
          <a:p>
            <a:pPr lvl="1"/>
            <a:r>
              <a:rPr lang="en-CA" dirty="0" smtClean="0"/>
              <a:t>Dr. Roger Cheng. </a:t>
            </a:r>
          </a:p>
          <a:p>
            <a:pPr lvl="1"/>
            <a:r>
              <a:rPr lang="en-CA" dirty="0" smtClean="0"/>
              <a:t>Chair, Civil and Environmental Engineering</a:t>
            </a:r>
            <a:endParaRPr lang="en-CA" dirty="0"/>
          </a:p>
          <a:p>
            <a:r>
              <a:rPr lang="en-CA" sz="2500" b="1" dirty="0"/>
              <a:t>Students</a:t>
            </a:r>
            <a:r>
              <a:rPr lang="en-CA" dirty="0" smtClean="0"/>
              <a:t>:</a:t>
            </a:r>
          </a:p>
          <a:p>
            <a:pPr lvl="1"/>
            <a:r>
              <a:rPr lang="en-CA" sz="1600" spc="100" dirty="0"/>
              <a:t>Sunil </a:t>
            </a:r>
            <a:r>
              <a:rPr lang="en-CA" sz="1600" spc="100" dirty="0" err="1"/>
              <a:t>Neupane</a:t>
            </a:r>
            <a:endParaRPr lang="en-CA" sz="1600" spc="100" dirty="0"/>
          </a:p>
          <a:p>
            <a:pPr lvl="1"/>
            <a:r>
              <a:rPr lang="en-CA" sz="1600" spc="100" dirty="0" err="1"/>
              <a:t>Muntaseer</a:t>
            </a:r>
            <a:r>
              <a:rPr lang="en-CA" sz="1600" spc="100" dirty="0"/>
              <a:t> </a:t>
            </a:r>
            <a:r>
              <a:rPr lang="en-CA" sz="1600" spc="100" dirty="0" err="1"/>
              <a:t>Kainat</a:t>
            </a:r>
            <a:endParaRPr lang="en-CA" sz="1600" spc="100" dirty="0"/>
          </a:p>
          <a:p>
            <a:pPr lvl="1"/>
            <a:r>
              <a:rPr lang="en-CA" sz="1600" spc="100" dirty="0" err="1"/>
              <a:t>Celal</a:t>
            </a:r>
            <a:r>
              <a:rPr lang="en-CA" sz="1600" spc="100" dirty="0"/>
              <a:t> </a:t>
            </a:r>
            <a:r>
              <a:rPr lang="en-CA" sz="1600" spc="100" dirty="0" err="1"/>
              <a:t>Cakiroglu</a:t>
            </a:r>
            <a:endParaRPr lang="en-CA" sz="1600" spc="100" dirty="0"/>
          </a:p>
          <a:p>
            <a:pPr lvl="1"/>
            <a:r>
              <a:rPr lang="en-CA" sz="1600" spc="100" dirty="0" err="1" smtClean="0"/>
              <a:t>Meng</a:t>
            </a:r>
            <a:r>
              <a:rPr lang="en-CA" sz="1600" spc="100" dirty="0" smtClean="0"/>
              <a:t> Lin</a:t>
            </a:r>
            <a:endParaRPr lang="en-CA" sz="1600" dirty="0" smtClean="0"/>
          </a:p>
          <a:p>
            <a:r>
              <a:rPr lang="en-CA" sz="2500" b="1" dirty="0" smtClean="0"/>
              <a:t>Enbridge</a:t>
            </a:r>
            <a:r>
              <a:rPr lang="en-CA" dirty="0" smtClean="0"/>
              <a:t>:</a:t>
            </a:r>
            <a:endParaRPr lang="en-CA" dirty="0"/>
          </a:p>
          <a:p>
            <a:pPr lvl="1"/>
            <a:r>
              <a:rPr lang="en-CA" sz="1600" dirty="0" smtClean="0"/>
              <a:t>Dr. Millan Sen</a:t>
            </a:r>
            <a:endParaRPr lang="en-CA" sz="1600" dirty="0"/>
          </a:p>
          <a:p>
            <a:r>
              <a:rPr lang="en-CA" sz="2500" b="1" dirty="0" smtClean="0"/>
              <a:t>TCPL</a:t>
            </a:r>
            <a:r>
              <a:rPr lang="en-CA" dirty="0" smtClean="0"/>
              <a:t>:</a:t>
            </a:r>
            <a:endParaRPr lang="en-CA" dirty="0"/>
          </a:p>
          <a:p>
            <a:pPr lvl="1"/>
            <a:r>
              <a:rPr lang="en-CA" sz="1600" dirty="0" smtClean="0"/>
              <a:t>Michael Martens</a:t>
            </a:r>
            <a:endParaRPr lang="en-CA" sz="1600" dirty="0"/>
          </a:p>
          <a:p>
            <a:pPr lvl="1"/>
            <a:r>
              <a:rPr lang="en-CA" sz="1600" dirty="0" smtClean="0"/>
              <a:t>James Ferguson</a:t>
            </a:r>
          </a:p>
          <a:p>
            <a:r>
              <a:rPr lang="en-CA" sz="2500" b="1" dirty="0" smtClean="0"/>
              <a:t>Funding</a:t>
            </a:r>
            <a:r>
              <a:rPr lang="en-CA" dirty="0" smtClean="0"/>
              <a:t>:</a:t>
            </a:r>
            <a:endParaRPr lang="en-CA" dirty="0"/>
          </a:p>
          <a:p>
            <a:pPr lvl="1"/>
            <a:r>
              <a:rPr lang="en-CA" sz="1600" dirty="0" smtClean="0"/>
              <a:t>NSERC</a:t>
            </a:r>
            <a:endParaRPr lang="en-CA" sz="1600" dirty="0"/>
          </a:p>
          <a:p>
            <a:pPr lvl="1"/>
            <a:endParaRPr lang="en-CA" sz="1600" spc="1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Acknowledgements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97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" indent="0" algn="ctr">
              <a:buNone/>
            </a:pPr>
            <a:r>
              <a:rPr lang="en-CA" sz="30000" dirty="0" smtClean="0">
                <a:latin typeface="Algerian" panose="04020705040A02060702" pitchFamily="82" charset="0"/>
              </a:rPr>
              <a:t>?</a:t>
            </a:r>
            <a:endParaRPr lang="en-CA" sz="30000" dirty="0">
              <a:latin typeface="Algerian" panose="04020705040A02060702" pitchFamily="8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Questions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08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Lateral Loads</a:t>
            </a:r>
          </a:p>
          <a:p>
            <a:pPr lvl="1"/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7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Intro: Loads on Pipe</a:t>
            </a:r>
            <a:endParaRPr lang="en-CA" dirty="0"/>
          </a:p>
        </p:txBody>
      </p:sp>
      <p:pic>
        <p:nvPicPr>
          <p:cNvPr id="1026" name="Picture 2" descr="E:\Work\Pipelines\Pipeline worksho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149080"/>
            <a:ext cx="47625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Work\Pipelines\Pipeline workshop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3972"/>
            <a:ext cx="47625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7504" y="6093296"/>
            <a:ext cx="8388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http://www.neb-one.gc.ca/clf-nsi/rthnb/pplctnsbfrthnb/mcknzgsprjct/rfd/rfdv1p3-eng.html#p3s5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109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Lateral Loads</a:t>
            </a:r>
          </a:p>
          <a:p>
            <a:pPr lvl="1"/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8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Intro: Loads on Pipe</a:t>
            </a:r>
            <a:endParaRPr lang="en-CA" dirty="0"/>
          </a:p>
        </p:txBody>
      </p:sp>
      <p:pic>
        <p:nvPicPr>
          <p:cNvPr id="1026" name="Picture 2" descr="E:\Work\Pipelines\Pipeline worksho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209" y="3317379"/>
            <a:ext cx="47625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Work\Pipelines\Pipeline workshop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209" y="3312617"/>
            <a:ext cx="47625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Work\Pipelines\Pipeline workshop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67" y="2132856"/>
            <a:ext cx="71437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107504" y="5770130"/>
            <a:ext cx="8388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http://www.neb-one.gc.ca/clf-nsi/rthnb/pplctnsbfrthnb/mcknzgsprjct/rfd/rfdv1p3-eng.html#p3s5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270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Lateral Loads. Thermal Expansion and Upheaval Buckling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77C28-6E10-4B2E-9D49-23F18611BF5C}" type="slidenum">
              <a:rPr lang="en-CA" smtClean="0"/>
              <a:t>9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Intro: loads on pipe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179512" y="6021288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http://wiki.iploca.com/display/rtswiki/Appendix+6.2+-+Pipeline+Trench+Design</a:t>
            </a:r>
            <a:endParaRPr lang="en-CA" dirty="0"/>
          </a:p>
        </p:txBody>
      </p:sp>
      <p:pic>
        <p:nvPicPr>
          <p:cNvPr id="2050" name="Picture 2" descr="E:\Work\Pipelines\Pipeline workshop\1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32856"/>
            <a:ext cx="4559226" cy="37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55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401</TotalTime>
  <Words>2578</Words>
  <Application>Microsoft Office PowerPoint</Application>
  <PresentationFormat>On-screen Show (4:3)</PresentationFormat>
  <Paragraphs>446</Paragraphs>
  <Slides>61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Grid</vt:lpstr>
      <vt:lpstr>Finite Element Analysis of pipe</vt:lpstr>
      <vt:lpstr>Background</vt:lpstr>
      <vt:lpstr>Outline</vt:lpstr>
      <vt:lpstr>Intro: Loads on Pipe</vt:lpstr>
      <vt:lpstr>Intro: Loads on Pipe</vt:lpstr>
      <vt:lpstr>Intro: Loads on Pipe</vt:lpstr>
      <vt:lpstr>Intro: Loads on Pipe</vt:lpstr>
      <vt:lpstr>Intro: Loads on Pipe</vt:lpstr>
      <vt:lpstr>Intro: loads on pipe</vt:lpstr>
      <vt:lpstr>Intro: Loads on Pipe</vt:lpstr>
      <vt:lpstr>Intro: Loads on Pipe</vt:lpstr>
      <vt:lpstr>Intro: FEA</vt:lpstr>
      <vt:lpstr>Intro: FEA</vt:lpstr>
      <vt:lpstr>Intro: FEA</vt:lpstr>
      <vt:lpstr>Intro: FEA</vt:lpstr>
      <vt:lpstr>Intro: FEA</vt:lpstr>
      <vt:lpstr>Intro: FEA</vt:lpstr>
      <vt:lpstr>Intro: FEA</vt:lpstr>
      <vt:lpstr>Internal Pressure and Bending in Cold Bends</vt:lpstr>
      <vt:lpstr>Internal Pressure and Bending in Cold Bends</vt:lpstr>
      <vt:lpstr>Internal Pressure and Bending in Cold Bends</vt:lpstr>
      <vt:lpstr>Internal Pressure and Bending in Cold Bends</vt:lpstr>
      <vt:lpstr>Internal Pressure and Bending in Cold Bends</vt:lpstr>
      <vt:lpstr>Internal Pressure and Bending in Cold Bends</vt:lpstr>
      <vt:lpstr>Internal Pressure and Bending in Cold Bends</vt:lpstr>
      <vt:lpstr>Internal Pressure and Bending in Cold Bends</vt:lpstr>
      <vt:lpstr>Internal Pressure and Bending in Cold Bends</vt:lpstr>
      <vt:lpstr>Material Properties of HSS Pipes</vt:lpstr>
      <vt:lpstr>Material Properties of HSS Pipes</vt:lpstr>
      <vt:lpstr>Material Properties of HSS Pipes</vt:lpstr>
      <vt:lpstr>Material properties of hss pipes</vt:lpstr>
      <vt:lpstr>Material Properties of HSS Pipes</vt:lpstr>
      <vt:lpstr>Material Properties of HSS Pipes</vt:lpstr>
      <vt:lpstr>Material Properties of HSS Pipes</vt:lpstr>
      <vt:lpstr>Material Properties of HSS Pipes</vt:lpstr>
      <vt:lpstr>Material properties of hss pipes</vt:lpstr>
      <vt:lpstr>Material properties of hss pipes</vt:lpstr>
      <vt:lpstr>Material properties of hss pipes</vt:lpstr>
      <vt:lpstr>Material properties of hss pipes</vt:lpstr>
      <vt:lpstr>Initial Imperfections of HSS Pipes</vt:lpstr>
      <vt:lpstr>Initial Imperfections of HSS Pipes</vt:lpstr>
      <vt:lpstr>Initial imperfections of hss pipes</vt:lpstr>
      <vt:lpstr>Initial imperfections of hss pipes</vt:lpstr>
      <vt:lpstr>Initial imperfections of hss pipes</vt:lpstr>
      <vt:lpstr>Initial imperfections of hss pipes</vt:lpstr>
      <vt:lpstr>Initial imperfections of hss pipes</vt:lpstr>
      <vt:lpstr>Initial imperfections of hss pipes</vt:lpstr>
      <vt:lpstr>Initial imperfections of hss pipes</vt:lpstr>
      <vt:lpstr>Initial imperfections of hss pipes</vt:lpstr>
      <vt:lpstr>Initial imperfections of hss pipes</vt:lpstr>
      <vt:lpstr>Initial imperfections of hss pipes</vt:lpstr>
      <vt:lpstr>Initial imperfections of hss pipes</vt:lpstr>
      <vt:lpstr>Initial imperfections of hss pipes</vt:lpstr>
      <vt:lpstr>Initial imperfections of hss pipes</vt:lpstr>
      <vt:lpstr>Initial imperfections of hss pipes</vt:lpstr>
      <vt:lpstr>Initial imperfections of hss pipes</vt:lpstr>
      <vt:lpstr>Initial imperfections of hss pipes</vt:lpstr>
      <vt:lpstr>Initial imperfections of hss pipes</vt:lpstr>
      <vt:lpstr>summary</vt:lpstr>
      <vt:lpstr>Acknowledgements</vt:lpstr>
      <vt:lpstr>Questions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Finite Element Analysis of pipe</dc:title>
  <dc:creator>Samer Adeeb</dc:creator>
  <cp:lastModifiedBy>Samer Adeeb</cp:lastModifiedBy>
  <cp:revision>30</cp:revision>
  <dcterms:created xsi:type="dcterms:W3CDTF">2014-05-27T16:20:04Z</dcterms:created>
  <dcterms:modified xsi:type="dcterms:W3CDTF">2014-05-28T04:19:32Z</dcterms:modified>
</cp:coreProperties>
</file>